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6"/>
  </p:notesMasterIdLst>
  <p:sldIdLst>
    <p:sldId id="263" r:id="rId2"/>
    <p:sldId id="275" r:id="rId3"/>
    <p:sldId id="276" r:id="rId4"/>
    <p:sldId id="282" r:id="rId5"/>
    <p:sldId id="277" r:id="rId6"/>
    <p:sldId id="278" r:id="rId7"/>
    <p:sldId id="285" r:id="rId8"/>
    <p:sldId id="286" r:id="rId9"/>
    <p:sldId id="287" r:id="rId10"/>
    <p:sldId id="289" r:id="rId11"/>
    <p:sldId id="290" r:id="rId12"/>
    <p:sldId id="280" r:id="rId13"/>
    <p:sldId id="281" r:id="rId14"/>
    <p:sldId id="283" r:id="rId15"/>
  </p:sldIdLst>
  <p:sldSz cx="9144000" cy="6858000" type="screen4x3"/>
  <p:notesSz cx="6808788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CCFFFF"/>
    <a:srgbClr val="FF3300"/>
    <a:srgbClr val="FF5050"/>
    <a:srgbClr val="FF0066"/>
    <a:srgbClr val="CC3300"/>
    <a:srgbClr val="3B1615"/>
    <a:srgbClr val="3F1E03"/>
    <a:srgbClr val="DA6F04"/>
    <a:srgbClr val="A9C1DF"/>
  </p:clrMru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59" autoAdjust="0"/>
  </p:normalViewPr>
  <p:slideViewPr>
    <p:cSldViewPr>
      <p:cViewPr varScale="1">
        <p:scale>
          <a:sx n="83" d="100"/>
          <a:sy n="83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200\&#1089;&#1077;&#1088;&#1074;&#1077;&#1088;\&#1060;&#1040;&#1049;&#1051;&#1067;%20&#1055;&#1054;&#1051;&#1068;&#1047;&#1054;&#1042;&#1040;&#1058;&#1045;&#1051;&#1045;&#1049;\&#1041;&#1102;&#1076;&#1078;&#1077;&#1090;&#1085;&#1099;&#1081;%20&#1086;&#1090;&#1076;&#1077;&#1083;\&#1055;&#1072;&#1087;&#1082;&#1072;%20&#1041;&#1070;&#1044;&#1046;&#1045;&#1058;&#1054;&#1042;\&#1048;&#1057;&#1055;&#1054;&#1051;&#1053;&#1045;&#1053;&#1048;&#1045;%20&#1041;&#1070;&#1044;&#1046;&#1045;&#1058;&#1040;\&#1048;&#1057;&#1055;&#1054;&#1051;&#1053;&#1045;&#1053;&#1048;&#1045;%202023%20&#1043;&#1054;&#1044;\&#1048;&#1089;&#1087;&#1086;&#1083;&#1085;&#1077;&#1085;&#1080;&#1077;%20&#1079;&#1072;%202023%20&#1075;&#1086;&#1076;\&#1057;&#1083;&#1072;&#1081;&#1076;&#1099;%20&#1082;%20&#1076;&#1086;&#1082;&#1083;&#1072;&#1076;&#1091;%20&#1080;&#1089;&#1087;&#1086;&#1083;&#1085;&#1077;&#1085;&#1080;&#1077;\&#1044;&#1080;&#1072;&#1075;&#1088;&#1072;&#1084;&#1084;&#1099;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200\&#1089;&#1077;&#1088;&#1074;&#1077;&#1088;\&#1060;&#1040;&#1049;&#1051;&#1067;%20&#1055;&#1054;&#1051;&#1068;&#1047;&#1054;&#1042;&#1040;&#1058;&#1045;&#1051;&#1045;&#1049;\&#1041;&#1102;&#1076;&#1078;&#1077;&#1090;&#1085;&#1099;&#1081;%20&#1086;&#1090;&#1076;&#1077;&#1083;\&#1055;&#1072;&#1087;&#1082;&#1072;%20&#1041;&#1070;&#1044;&#1046;&#1045;&#1058;&#1054;&#1042;\&#1048;&#1057;&#1055;&#1054;&#1051;&#1053;&#1045;&#1053;&#1048;&#1045;%20&#1041;&#1070;&#1044;&#1046;&#1045;&#1058;&#1040;\&#1048;&#1057;&#1055;&#1054;&#1051;&#1053;&#1045;&#1053;&#1048;&#1045;%202023%20&#1075;&#1086;&#1076;\&#1048;&#1089;&#1087;&#1086;&#1083;&#1085;&#1077;&#1085;&#1080;&#1077;%20&#1079;&#1072;%202023%20&#1075;&#1086;&#1076;\&#1057;&#1083;&#1072;&#1081;&#1076;&#1099;%20&#1082;%20&#1076;&#1086;&#1082;&#1083;&#1072;&#1076;&#1091;%20&#1080;&#1089;&#1087;&#1086;&#1083;&#1085;&#1077;&#1085;&#1080;&#1077;\&#1044;&#1080;&#1072;&#1075;&#1088;&#1072;&#1084;&#1084;&#1099;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200\&#1089;&#1077;&#1088;&#1074;&#1077;&#1088;\&#1060;&#1040;&#1049;&#1051;&#1067;%20&#1055;&#1054;&#1051;&#1068;&#1047;&#1054;&#1042;&#1040;&#1058;&#1045;&#1051;&#1045;&#1049;\&#1041;&#1102;&#1076;&#1078;&#1077;&#1090;&#1085;&#1099;&#1081;%20&#1086;&#1090;&#1076;&#1077;&#1083;\&#1055;&#1072;&#1087;&#1082;&#1072;%20&#1041;&#1070;&#1044;&#1046;&#1045;&#1058;&#1054;&#1042;\&#1048;&#1057;&#1055;&#1054;&#1051;&#1053;&#1045;&#1053;&#1048;&#1045;%20&#1041;&#1070;&#1044;&#1046;&#1045;&#1058;&#1040;\&#1048;&#1057;&#1055;&#1054;&#1051;&#1053;&#1045;&#1053;&#1048;&#1045;%202023%20&#1075;&#1086;&#1076;\&#1048;&#1089;&#1087;&#1086;&#1083;&#1085;&#1077;&#1085;&#1080;&#1077;%20&#1079;&#1072;%202023%20&#1075;&#1086;&#1076;\&#1057;&#1083;&#1072;&#1081;&#1076;&#1099;%20&#1082;%20&#1076;&#1086;&#1082;&#1083;&#1072;&#1076;&#1091;%20&#1080;&#1089;&#1087;&#1086;&#1083;&#1085;&#1077;&#1085;&#1080;&#1077;\&#1044;&#1080;&#1072;&#1075;&#1088;&#1072;&#1084;&#1084;&#1099;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200\&#1089;&#1077;&#1088;&#1074;&#1077;&#1088;\&#1060;&#1040;&#1049;&#1051;&#1067;%20&#1055;&#1054;&#1051;&#1068;&#1047;&#1054;&#1042;&#1040;&#1058;&#1045;&#1051;&#1045;&#1049;\&#1041;&#1102;&#1076;&#1078;&#1077;&#1090;&#1085;&#1099;&#1081;%20&#1086;&#1090;&#1076;&#1077;&#1083;\&#1055;&#1072;&#1087;&#1082;&#1072;%20&#1041;&#1070;&#1044;&#1046;&#1045;&#1058;&#1054;&#1042;\&#1048;&#1057;&#1055;&#1054;&#1051;&#1053;&#1045;&#1053;&#1048;&#1045;%20&#1041;&#1070;&#1044;&#1046;&#1045;&#1058;&#1040;\&#1048;&#1057;&#1055;&#1054;&#1051;&#1053;&#1045;&#1053;&#1048;&#1045;%202023%20&#1075;&#1086;&#1076;\&#1048;&#1089;&#1087;&#1086;&#1083;&#1085;&#1077;&#1085;&#1080;&#1077;%20&#1079;&#1072;%202023%20&#1075;&#1086;&#1076;\&#1057;&#1083;&#1072;&#1081;&#1076;&#1099;%20&#1082;%20&#1076;&#1086;&#1082;&#1083;&#1072;&#1076;&#1091;%20&#1080;&#1089;&#1087;&#1086;&#1083;&#1085;&#1077;&#1085;&#1080;&#1077;\&#1044;&#1080;&#1072;&#1075;&#1088;&#1072;&#1084;&#1084;&#1099;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46.200\&#1089;&#1077;&#1088;&#1074;&#1077;&#1088;\&#1060;&#1040;&#1049;&#1051;&#1067;%20&#1055;&#1054;&#1051;&#1068;&#1047;&#1054;&#1042;&#1040;&#1058;&#1045;&#1051;&#1045;&#1049;\&#1041;&#1102;&#1076;&#1078;&#1077;&#1090;&#1085;&#1099;&#1081;%20&#1086;&#1090;&#1076;&#1077;&#1083;\&#1055;&#1072;&#1087;&#1082;&#1072;%20&#1041;&#1070;&#1044;&#1046;&#1045;&#1058;&#1054;&#1042;\&#1048;&#1057;&#1055;&#1054;&#1051;&#1053;&#1045;&#1053;&#1048;&#1045;%20&#1041;&#1070;&#1044;&#1046;&#1045;&#1058;&#1040;\&#1048;&#1057;&#1055;&#1054;&#1051;&#1053;&#1045;&#1053;&#1048;&#1045;%202023%20&#1075;&#1086;&#1076;\&#1048;&#1089;&#1087;&#1086;&#1083;&#1085;&#1077;&#1085;&#1080;&#1077;%20&#1079;&#1072;%202023%20&#1075;&#1086;&#1076;\&#1057;&#1083;&#1072;&#1081;&#1076;&#1099;%20&#1082;%20&#1076;&#1086;&#1082;&#1083;&#1072;&#1076;&#1091;%20&#1080;&#1089;&#1087;&#1086;&#1083;&#1085;&#1077;&#1085;&#1080;&#1077;\&#1044;&#1080;&#1072;&#1075;&#1088;&#1072;&#1084;&#1084;&#1099;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lineChart>
        <c:grouping val="standard"/>
        <c:ser>
          <c:idx val="0"/>
          <c:order val="0"/>
          <c:tx>
            <c:strRef>
              <c:f>'дИНАМИКА ДОХОДОВ'!$B$1</c:f>
              <c:strCache>
                <c:ptCount val="1"/>
                <c:pt idx="0">
                  <c:v>Доходы районного бюджета, тыс.руб.</c:v>
                </c:pt>
              </c:strCache>
            </c:strRef>
          </c:tx>
          <c:spPr>
            <a:ln>
              <a:solidFill>
                <a:srgbClr val="C00000"/>
              </a:solidFill>
              <a:headEnd type="diamond" w="med" len="med"/>
              <a:tailEnd type="diamond" w="med" len="med"/>
            </a:ln>
          </c:spPr>
          <c:marker>
            <c:symbol val="none"/>
          </c:marker>
          <c:cat>
            <c:strRef>
              <c:f>'дИНАМИКА ДОХОДОВ'!$B$2:$F$2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'дИНАМИКА ДОХОДОВ'!$B$3:$F$3</c:f>
              <c:numCache>
                <c:formatCode>#,##0.00_ ;\-#,##0.00\ </c:formatCode>
                <c:ptCount val="5"/>
                <c:pt idx="0">
                  <c:v>541131.30000000005</c:v>
                </c:pt>
                <c:pt idx="1">
                  <c:v>564903.9</c:v>
                </c:pt>
                <c:pt idx="2">
                  <c:v>584147.80000000005</c:v>
                </c:pt>
                <c:pt idx="3">
                  <c:v>811448.6</c:v>
                </c:pt>
                <c:pt idx="4">
                  <c:v>1107960.5</c:v>
                </c:pt>
              </c:numCache>
            </c:numRef>
          </c:val>
        </c:ser>
        <c:marker val="1"/>
        <c:axId val="110177280"/>
        <c:axId val="110367488"/>
      </c:lineChart>
      <c:catAx>
        <c:axId val="110177280"/>
        <c:scaling>
          <c:orientation val="minMax"/>
        </c:scaling>
        <c:axPos val="b"/>
        <c:majorTickMark val="none"/>
        <c:tickLblPos val="nextTo"/>
        <c:crossAx val="110367488"/>
        <c:crosses val="autoZero"/>
        <c:auto val="1"/>
        <c:lblAlgn val="ctr"/>
        <c:lblOffset val="100"/>
      </c:catAx>
      <c:valAx>
        <c:axId val="110367488"/>
        <c:scaling>
          <c:orientation val="minMax"/>
        </c:scaling>
        <c:axPos val="l"/>
        <c:majorGridlines/>
        <c:numFmt formatCode="#,##0.00_ ;\-#,##0.00\ " sourceLinked="1"/>
        <c:majorTickMark val="none"/>
        <c:tickLblPos val="nextTo"/>
        <c:txPr>
          <a:bodyPr/>
          <a:lstStyle/>
          <a:p>
            <a: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101772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dTable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2.6534224955397107E-2"/>
          <c:w val="0.72679329552177119"/>
          <c:h val="0.94365577027389269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9.1363815407103505E-3"/>
                  <c:y val="6.874808027866181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79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631</a:t>
                    </a:r>
                    <a:r>
                      <a:rPr lang="ru-RU" b="1" dirty="0" smtClean="0"/>
                      <a:t> </a:t>
                    </a:r>
                    <a:r>
                      <a:rPr lang="ru-RU" dirty="0" smtClean="0"/>
                      <a:t>тыс.руб.</a:t>
                    </a:r>
                    <a:r>
                      <a:rPr lang="en-US" dirty="0" smtClean="0"/>
                      <a:t>; </a:t>
                    </a:r>
                    <a:r>
                      <a:rPr lang="en-US" b="1" dirty="0"/>
                      <a:t>71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-3.5803536074339379E-2"/>
                  <c:y val="-3.24795502954108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b="1" dirty="0" smtClean="0"/>
                      <a:t>9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867</a:t>
                    </a:r>
                    <a:r>
                      <a:rPr lang="ru-RU" b="1" dirty="0" smtClean="0"/>
                      <a:t> </a:t>
                    </a:r>
                    <a:r>
                      <a:rPr lang="ru-RU" dirty="0" smtClean="0"/>
                      <a:t>тыс.руб.</a:t>
                    </a:r>
                    <a:r>
                      <a:rPr lang="en-US" dirty="0" smtClean="0"/>
                      <a:t>; </a:t>
                    </a:r>
                    <a:endParaRPr lang="ru-RU" dirty="0" smtClean="0"/>
                  </a:p>
                  <a:p>
                    <a:r>
                      <a:rPr lang="en-US" b="1" dirty="0" smtClean="0"/>
                      <a:t>9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-3.0918929235782891E-2"/>
                  <c:y val="1.05905737724273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b="1" dirty="0" smtClean="0"/>
                      <a:t>20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794</a:t>
                    </a:r>
                    <a:r>
                      <a:rPr lang="ru-RU" b="1" dirty="0" smtClean="0"/>
                      <a:t> </a:t>
                    </a:r>
                    <a:r>
                      <a:rPr lang="ru-RU" dirty="0" smtClean="0"/>
                      <a:t>тыс.руб.</a:t>
                    </a:r>
                    <a:r>
                      <a:rPr lang="en-US" dirty="0" smtClean="0"/>
                      <a:t>; </a:t>
                    </a:r>
                    <a:r>
                      <a:rPr lang="en-US" b="1" dirty="0"/>
                      <a:t>18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923</a:t>
                    </a:r>
                    <a:r>
                      <a:rPr lang="ru-RU" b="1" dirty="0" smtClean="0"/>
                      <a:t> </a:t>
                    </a:r>
                    <a:r>
                      <a:rPr lang="ru-RU" b="0" dirty="0" smtClean="0"/>
                      <a:t>тыс.руб.</a:t>
                    </a:r>
                    <a:r>
                      <a:rPr lang="en-US" dirty="0" smtClean="0"/>
                      <a:t>; </a:t>
                    </a:r>
                    <a:r>
                      <a:rPr lang="en-US" b="1" dirty="0"/>
                      <a:t>2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(Доходы!$B$8;Доходы!$B$9;Доходы!$B$10;Доходы!$B$12)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(Доходы!$P$8;Доходы!$P$9;Доходы!$P$10;Доходы!$P$12)</c:f>
              <c:numCache>
                <c:formatCode>0</c:formatCode>
                <c:ptCount val="4"/>
                <c:pt idx="0">
                  <c:v>79631.3</c:v>
                </c:pt>
                <c:pt idx="1">
                  <c:v>9866.9</c:v>
                </c:pt>
                <c:pt idx="2">
                  <c:v>20793.8</c:v>
                </c:pt>
                <c:pt idx="3">
                  <c:v>1923.3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0273112445724564"/>
          <c:y val="6.0203278067142874E-2"/>
          <c:w val="0.37656357270844604"/>
          <c:h val="0.53251610452899756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2979341644794404"/>
          <c:y val="0.21255449859012041"/>
          <c:w val="0.49766382327209102"/>
          <c:h val="0.70401238728960347"/>
        </c:manualLayout>
      </c:layout>
      <c:pie3DChart>
        <c:varyColors val="1"/>
        <c:ser>
          <c:idx val="0"/>
          <c:order val="0"/>
          <c:explosion val="25"/>
          <c:dPt>
            <c:idx val="0"/>
            <c:explosion val="21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6.813943569553807E-2"/>
                  <c:y val="-0.5410547476612448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26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660</a:t>
                    </a:r>
                    <a:r>
                      <a:rPr lang="ru-RU" b="1" dirty="0" smtClean="0"/>
                      <a:t> </a:t>
                    </a:r>
                    <a:r>
                      <a:rPr lang="ru-RU" dirty="0" smtClean="0"/>
                      <a:t>тыс.руб.</a:t>
                    </a:r>
                    <a:r>
                      <a:rPr lang="en-US" dirty="0" smtClean="0"/>
                      <a:t>;</a:t>
                    </a:r>
                    <a:endParaRPr lang="ru-RU" dirty="0" smtClean="0"/>
                  </a:p>
                  <a:p>
                    <a:r>
                      <a:rPr lang="en-US" b="1" dirty="0" smtClean="0"/>
                      <a:t>75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-5.1176946631671036E-2"/>
                  <c:y val="4.49675645795454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b="1" dirty="0" smtClean="0"/>
                      <a:t>3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892</a:t>
                    </a:r>
                    <a:r>
                      <a:rPr lang="ru-RU" b="1" dirty="0" smtClean="0"/>
                      <a:t> </a:t>
                    </a:r>
                    <a:r>
                      <a:rPr lang="ru-RU" dirty="0" smtClean="0"/>
                      <a:t>тыс.руб.</a:t>
                    </a:r>
                    <a:r>
                      <a:rPr lang="en-US" dirty="0" smtClean="0"/>
                      <a:t>;</a:t>
                    </a:r>
                    <a:endParaRPr lang="ru-RU" dirty="0" smtClean="0"/>
                  </a:p>
                  <a:p>
                    <a:r>
                      <a:rPr lang="en-US" b="1" dirty="0" smtClean="0"/>
                      <a:t>11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612</a:t>
                    </a:r>
                    <a:r>
                      <a:rPr lang="ru-RU" b="1" dirty="0" smtClean="0"/>
                      <a:t> </a:t>
                    </a:r>
                    <a:r>
                      <a:rPr lang="ru-RU" dirty="0" smtClean="0"/>
                      <a:t>тыс.руб.</a:t>
                    </a:r>
                    <a:r>
                      <a:rPr lang="en-US" dirty="0" smtClean="0"/>
                      <a:t>; </a:t>
                    </a:r>
                    <a:r>
                      <a:rPr lang="en-US" b="1" dirty="0"/>
                      <a:t>5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852</a:t>
                    </a:r>
                    <a:r>
                      <a:rPr lang="ru-RU" dirty="0" smtClean="0"/>
                      <a:t> тыс.руб.</a:t>
                    </a:r>
                    <a:r>
                      <a:rPr lang="en-US" dirty="0" smtClean="0"/>
                      <a:t>; </a:t>
                    </a:r>
                    <a:r>
                      <a:rPr lang="en-US" b="1" dirty="0"/>
                      <a:t>2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2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471</a:t>
                    </a:r>
                    <a:r>
                      <a:rPr lang="ru-RU" b="1" dirty="0" smtClean="0"/>
                      <a:t> </a:t>
                    </a:r>
                    <a:r>
                      <a:rPr lang="ru-RU" dirty="0" smtClean="0"/>
                      <a:t>тыс.руб.</a:t>
                    </a:r>
                    <a:r>
                      <a:rPr lang="en-US" dirty="0" smtClean="0"/>
                      <a:t>; </a:t>
                    </a:r>
                    <a:r>
                      <a:rPr lang="en-US" b="1" dirty="0"/>
                      <a:t>7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(Доходы!$B$14,Доходы!$B$16,Доходы!$B$17,Доходы!$B$18,Доходы!$B$19)</c:f>
              <c:strCache>
                <c:ptCount val="5"/>
                <c:pt idx="0">
                  <c:v>Доходы от использования имущества, находящегося в муниципальной собственности</c:v>
                </c:pt>
                <c:pt idx="1">
                  <c:v>Доходы от оказания платных услуг (работ) и компенсации затрат</c:v>
                </c:pt>
                <c:pt idx="2">
                  <c:v>Доходы от продажи материальных и нематериальных активов</c:v>
                </c:pt>
                <c:pt idx="3">
                  <c:v>Штрафы, санкции, возмещение ущерба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(Доходы!$P$14,Доходы!$P$16,Доходы!$P$17,Доходы!$P$18,Доходы!$P$19)</c:f>
              <c:numCache>
                <c:formatCode>0</c:formatCode>
                <c:ptCount val="5"/>
                <c:pt idx="0">
                  <c:v>26660.2</c:v>
                </c:pt>
                <c:pt idx="1">
                  <c:v>3892.1</c:v>
                </c:pt>
                <c:pt idx="2">
                  <c:v>1612.2</c:v>
                </c:pt>
                <c:pt idx="3">
                  <c:v>851.7</c:v>
                </c:pt>
                <c:pt idx="4">
                  <c:v>2470.8000000000002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4861111111111125"/>
          <c:y val="7.9146063076691073E-2"/>
          <c:w val="0.33750000000000008"/>
          <c:h val="0.8417075882145943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plotArea>
      <c:layout>
        <c:manualLayout>
          <c:layoutTarget val="inner"/>
          <c:xMode val="edge"/>
          <c:yMode val="edge"/>
          <c:x val="0.15146904973521488"/>
          <c:y val="0.20364222934988419"/>
          <c:w val="0.44188595307495815"/>
          <c:h val="0.81691456731071077"/>
        </c:manualLayout>
      </c:layout>
      <c:pieChart>
        <c:varyColors val="1"/>
        <c:ser>
          <c:idx val="0"/>
          <c:order val="0"/>
          <c:explosion val="25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00206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Pt>
            <c:idx val="5"/>
            <c:spPr>
              <a:solidFill>
                <a:srgbClr val="FF3300"/>
              </a:solidFill>
            </c:spPr>
          </c:dPt>
          <c:dPt>
            <c:idx val="6"/>
            <c:spPr>
              <a:solidFill>
                <a:srgbClr val="FF5050"/>
              </a:solidFill>
            </c:spPr>
          </c:dPt>
          <c:dPt>
            <c:idx val="7"/>
            <c:spPr>
              <a:solidFill>
                <a:srgbClr val="FF0066"/>
              </a:solidFill>
            </c:spPr>
          </c:dPt>
          <c:dPt>
            <c:idx val="8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8.6340638077250675E-2"/>
                  <c:y val="-0.2504020278609602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Образование; </a:t>
                    </a:r>
                    <a:endParaRPr lang="ru-RU" dirty="0" smtClean="0"/>
                  </a:p>
                  <a:p>
                    <a:r>
                      <a:rPr lang="ru-RU" b="1" dirty="0" smtClean="0"/>
                      <a:t>578 307 тыс.руб.; </a:t>
                    </a:r>
                  </a:p>
                  <a:p>
                    <a:r>
                      <a:rPr lang="ru-RU" b="1" dirty="0" smtClean="0"/>
                      <a:t>51,4</a:t>
                    </a:r>
                    <a:r>
                      <a:rPr lang="ru-RU" b="1" dirty="0"/>
                      <a:t>%</a:t>
                    </a:r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1"/>
              <c:layout>
                <c:manualLayout>
                  <c:x val="0.31850569844091398"/>
                  <c:y val="3.154645381858747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ЖКХ</a:t>
                    </a:r>
                    <a:r>
                      <a:rPr lang="ru-RU" dirty="0"/>
                      <a:t>; </a:t>
                    </a:r>
                    <a:r>
                      <a:rPr lang="ru-RU" b="1" dirty="0" smtClean="0"/>
                      <a:t>201 007 тыс.руб.; </a:t>
                    </a:r>
                    <a:r>
                      <a:rPr lang="ru-RU" b="1" dirty="0"/>
                      <a:t>17,9%</a:t>
                    </a:r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2"/>
              <c:layout>
                <c:manualLayout>
                  <c:x val="0"/>
                  <c:y val="0.1603695337087247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Общегосударственные вопросы; </a:t>
                    </a:r>
                    <a:endParaRPr lang="ru-RU" smtClean="0"/>
                  </a:p>
                  <a:p>
                    <a:r>
                      <a:rPr lang="ru-RU" b="1" smtClean="0"/>
                      <a:t>69 785 тыс.руб.; </a:t>
                    </a:r>
                    <a:r>
                      <a:rPr lang="ru-RU" b="1"/>
                      <a:t>6,2%</a:t>
                    </a:r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3"/>
              <c:layout>
                <c:manualLayout>
                  <c:x val="0"/>
                  <c:y val="9.883132456114583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экономика; </a:t>
                    </a:r>
                    <a:endParaRPr lang="ru-RU" dirty="0" smtClean="0"/>
                  </a:p>
                  <a:p>
                    <a:r>
                      <a:rPr lang="ru-RU" b="1" dirty="0" smtClean="0"/>
                      <a:t>78 002 тыс.руб.;</a:t>
                    </a:r>
                  </a:p>
                  <a:p>
                    <a:r>
                      <a:rPr lang="ru-RU" b="1" dirty="0" smtClean="0"/>
                      <a:t>6,9</a:t>
                    </a:r>
                    <a:r>
                      <a:rPr lang="ru-RU" b="1" dirty="0"/>
                      <a:t>%</a:t>
                    </a:r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4"/>
              <c:layout>
                <c:manualLayout>
                  <c:x val="-1.2056646483724011E-2"/>
                  <c:y val="6.537554838889361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кинематография; </a:t>
                    </a:r>
                    <a:endParaRPr lang="ru-RU" dirty="0" smtClean="0"/>
                  </a:p>
                  <a:p>
                    <a:r>
                      <a:rPr lang="ru-RU" b="1" dirty="0" smtClean="0"/>
                      <a:t>27 047 тыс.руб.; </a:t>
                    </a:r>
                  </a:p>
                  <a:p>
                    <a:r>
                      <a:rPr lang="ru-RU" b="1" dirty="0" smtClean="0"/>
                      <a:t>2,4</a:t>
                    </a:r>
                    <a:r>
                      <a:rPr lang="ru-RU" b="1" dirty="0"/>
                      <a:t>%</a:t>
                    </a:r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5"/>
              <c:layout>
                <c:manualLayout>
                  <c:x val="-2.834627171055068E-2"/>
                  <c:y val="4.087960453048681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спорт; </a:t>
                    </a:r>
                    <a:endParaRPr lang="ru-RU" dirty="0" smtClean="0"/>
                  </a:p>
                  <a:p>
                    <a:r>
                      <a:rPr lang="ru-RU" b="1" dirty="0" smtClean="0"/>
                      <a:t>107 424 тыс.руб.; </a:t>
                    </a:r>
                    <a:r>
                      <a:rPr lang="ru-RU" b="1" dirty="0"/>
                      <a:t>9,6%</a:t>
                    </a:r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6"/>
              <c:layout>
                <c:manualLayout>
                  <c:x val="-7.4287000518460905E-2"/>
                  <c:y val="-4.2396532431010631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общего характера бюджетам муниципальных образований; </a:t>
                    </a:r>
                    <a:endParaRPr lang="ru-RU" dirty="0" smtClean="0"/>
                  </a:p>
                  <a:p>
                    <a:r>
                      <a:rPr lang="ru-RU" b="1" dirty="0" smtClean="0"/>
                      <a:t>38 359 тыс.руб.; </a:t>
                    </a:r>
                    <a:r>
                      <a:rPr lang="ru-RU" b="1" dirty="0"/>
                      <a:t>3,4%</a:t>
                    </a:r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7"/>
              <c:layout>
                <c:manualLayout>
                  <c:x val="4.6644238603118157E-2"/>
                  <c:y val="-0.109617307628476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Социальная </a:t>
                    </a:r>
                    <a:r>
                      <a:rPr lang="ru-RU" dirty="0"/>
                      <a:t>политика; </a:t>
                    </a:r>
                    <a:r>
                      <a:rPr lang="ru-RU" b="1" dirty="0" smtClean="0"/>
                      <a:t>19 354 тыс.руб.; </a:t>
                    </a:r>
                    <a:r>
                      <a:rPr lang="ru-RU" b="1" dirty="0"/>
                      <a:t>1,7%</a:t>
                    </a:r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8"/>
              <c:layout>
                <c:manualLayout>
                  <c:x val="0.22884390160352552"/>
                  <c:y val="-8.181472038127705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расходы; </a:t>
                    </a:r>
                    <a:endParaRPr lang="ru-RU" dirty="0" smtClean="0"/>
                  </a:p>
                  <a:p>
                    <a:r>
                      <a:rPr lang="ru-RU" b="1" dirty="0" smtClean="0"/>
                      <a:t>4 887 тыс.руб.; </a:t>
                    </a:r>
                    <a:r>
                      <a:rPr lang="ru-RU" b="1" dirty="0"/>
                      <a:t>0,4%</a:t>
                    </a:r>
                  </a:p>
                </c:rich>
              </c:tx>
              <c:showLegendKey val="1"/>
              <c:showVal val="1"/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1"/>
            <c:showVal val="1"/>
            <c:showCatName val="1"/>
            <c:showPercent val="1"/>
            <c:showLeaderLines val="1"/>
          </c:dLbls>
          <c:cat>
            <c:strRef>
              <c:f>Расходы!$A$4:$A$12</c:f>
              <c:strCache>
                <c:ptCount val="9"/>
                <c:pt idx="0">
                  <c:v>Образование</c:v>
                </c:pt>
                <c:pt idx="1">
                  <c:v>ЖКХ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Культура, кинематография</c:v>
                </c:pt>
                <c:pt idx="5">
                  <c:v>Физическая культура и спорт</c:v>
                </c:pt>
                <c:pt idx="6">
                  <c:v>Межбюджетные трансферты общего характера бюджетам муниципальных образований</c:v>
                </c:pt>
                <c:pt idx="7">
                  <c:v>Социальная политика</c:v>
                </c:pt>
                <c:pt idx="8">
                  <c:v>Прочие расходы</c:v>
                </c:pt>
              </c:strCache>
            </c:strRef>
          </c:cat>
          <c:val>
            <c:numRef>
              <c:f>Расходы!$B$4:$B$12</c:f>
              <c:numCache>
                <c:formatCode>0</c:formatCode>
                <c:ptCount val="9"/>
                <c:pt idx="0">
                  <c:v>578307.1</c:v>
                </c:pt>
                <c:pt idx="1">
                  <c:v>201007</c:v>
                </c:pt>
                <c:pt idx="2">
                  <c:v>69784.899999999994</c:v>
                </c:pt>
                <c:pt idx="3">
                  <c:v>78001.5</c:v>
                </c:pt>
                <c:pt idx="4">
                  <c:v>27047</c:v>
                </c:pt>
                <c:pt idx="5">
                  <c:v>107423.9</c:v>
                </c:pt>
                <c:pt idx="6">
                  <c:v>38358.699999999997</c:v>
                </c:pt>
                <c:pt idx="7">
                  <c:v>19354.09999999998</c:v>
                </c:pt>
                <c:pt idx="8">
                  <c:v>4886.8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71580144121774791"/>
          <c:y val="4.3904463209487654E-2"/>
          <c:w val="0.27562952067364782"/>
          <c:h val="0.91483133705853104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8.8035614913745133E-2"/>
          <c:y val="4.2321142521941212E-2"/>
          <c:w val="0.91196438508625466"/>
          <c:h val="0.87264881288119822"/>
        </c:manualLayout>
      </c:layout>
      <c:bar3DChart>
        <c:barDir val="col"/>
        <c:grouping val="clustered"/>
        <c:ser>
          <c:idx val="2"/>
          <c:order val="0"/>
          <c:tx>
            <c:strRef>
              <c:f>ппми!$D$2</c:f>
              <c:strCache>
                <c:ptCount val="1"/>
                <c:pt idx="0">
                  <c:v>Общая стоимость (тыс.руб.)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ппми!$A$3:$A$9</c:f>
              <c:strCache>
                <c:ptCount val="7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  <c:pt idx="6">
                  <c:v>2024 год</c:v>
                </c:pt>
              </c:strCache>
            </c:strRef>
          </c:cat>
          <c:val>
            <c:numRef>
              <c:f>ппми!$D$3:$D$9</c:f>
              <c:numCache>
                <c:formatCode>0</c:formatCode>
                <c:ptCount val="7"/>
                <c:pt idx="0">
                  <c:v>3028.9749999999999</c:v>
                </c:pt>
                <c:pt idx="1">
                  <c:v>10228.351000000001</c:v>
                </c:pt>
                <c:pt idx="2">
                  <c:v>13184.805999999984</c:v>
                </c:pt>
                <c:pt idx="3">
                  <c:v>20199.534</c:v>
                </c:pt>
                <c:pt idx="4">
                  <c:v>26891.665000000001</c:v>
                </c:pt>
                <c:pt idx="5">
                  <c:v>30756.138999999996</c:v>
                </c:pt>
                <c:pt idx="6">
                  <c:v>26797.3</c:v>
                </c:pt>
              </c:numCache>
            </c:numRef>
          </c:val>
        </c:ser>
        <c:shape val="cylinder"/>
        <c:axId val="111917696"/>
        <c:axId val="111931776"/>
        <c:axId val="0"/>
      </c:bar3DChart>
      <c:catAx>
        <c:axId val="1119176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11931776"/>
        <c:crosses val="autoZero"/>
        <c:auto val="1"/>
        <c:lblAlgn val="ctr"/>
        <c:lblOffset val="100"/>
      </c:catAx>
      <c:valAx>
        <c:axId val="111931776"/>
        <c:scaling>
          <c:orientation val="minMax"/>
        </c:scaling>
        <c:axPos val="l"/>
        <c:majorGridlines/>
        <c:numFmt formatCode="0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1917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3115637444967754E-2"/>
          <c:y val="0.89466595910147095"/>
          <c:w val="0.30063333902961631"/>
          <c:h val="6.9084673871353544E-2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5DA6C-ABFE-4001-AAC6-4F11B1235978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DD6AB-BEF8-4029-887F-F884C7EF0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D6AB-BEF8-4029-887F-F884C7EF073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D6AB-BEF8-4029-887F-F884C7EF073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D6AB-BEF8-4029-887F-F884C7EF073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988840"/>
            <a:ext cx="6192688" cy="864096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Отчет об исполнении </a:t>
            </a:r>
            <a:r>
              <a:rPr lang="ru-RU" sz="28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Родинского</a:t>
            </a:r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районного бюджета за 2023 год</a:t>
            </a:r>
            <a:endParaRPr lang="ru-RU" sz="2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08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:\Павел (муниципальные услуги)\ДЛЯ СЛАЙДОВ\2 стадион\PHOTO-2024-03-25-16-30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5721374" cy="2574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O:\Павел (муниципальные услуги)\ДЛЯ СЛАЙДОВ\2 стадион\PHOTO-2024-03-25-16-30-33.jpg"/>
          <p:cNvPicPr>
            <a:picLocks noChangeAspect="1" noChangeArrowheads="1"/>
          </p:cNvPicPr>
          <p:nvPr/>
        </p:nvPicPr>
        <p:blipFill>
          <a:blip r:embed="rId4" cstate="print"/>
          <a:srcRect l="339" t="9399" r="33043" b="15573"/>
          <a:stretch>
            <a:fillRect/>
          </a:stretch>
        </p:blipFill>
        <p:spPr bwMode="auto">
          <a:xfrm>
            <a:off x="4139951" y="216024"/>
            <a:ext cx="5004049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O:\Павел (муниципальные услуги)\ДЛЯ СЛАЙДОВ\5 ДЮСШ\PHOTO-2024-03-26-11-43-37.jpg"/>
          <p:cNvPicPr>
            <a:picLocks noChangeAspect="1" noChangeArrowheads="1"/>
          </p:cNvPicPr>
          <p:nvPr/>
        </p:nvPicPr>
        <p:blipFill>
          <a:blip r:embed="rId5" cstate="print"/>
          <a:srcRect l="13117" b="11973"/>
          <a:stretch>
            <a:fillRect/>
          </a:stretch>
        </p:blipFill>
        <p:spPr bwMode="auto">
          <a:xfrm>
            <a:off x="548357" y="3284984"/>
            <a:ext cx="4887739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O:\Павел (муниципальные услуги)\ДЛЯ СЛАЙДОВ\5 ДЮСШ\PHOTO-2024-03-26-11-43-36.jpg"/>
          <p:cNvPicPr>
            <a:picLocks noChangeAspect="1" noChangeArrowheads="1"/>
          </p:cNvPicPr>
          <p:nvPr/>
        </p:nvPicPr>
        <p:blipFill>
          <a:blip r:embed="rId6" cstate="print"/>
          <a:srcRect l="2941" b="22726"/>
          <a:stretch>
            <a:fillRect/>
          </a:stretch>
        </p:blipFill>
        <p:spPr bwMode="auto">
          <a:xfrm>
            <a:off x="5940152" y="2753544"/>
            <a:ext cx="237626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Павел (муниципальные услуги)\ДЛЯ СЛАЙДОВ\17 Дороги с. Родино\PHOTO-2024-03-25-16-32-05.jpg"/>
          <p:cNvPicPr>
            <a:picLocks noChangeAspect="1" noChangeArrowheads="1"/>
          </p:cNvPicPr>
          <p:nvPr/>
        </p:nvPicPr>
        <p:blipFill>
          <a:blip r:embed="rId2" cstate="print"/>
          <a:srcRect l="32763" r="11501" b="25052"/>
          <a:stretch>
            <a:fillRect/>
          </a:stretch>
        </p:blipFill>
        <p:spPr bwMode="auto">
          <a:xfrm>
            <a:off x="4741033" y="260648"/>
            <a:ext cx="440296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636" y="2924944"/>
            <a:ext cx="291632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t="22328"/>
          <a:stretch>
            <a:fillRect/>
          </a:stretch>
        </p:blipFill>
        <p:spPr bwMode="auto">
          <a:xfrm>
            <a:off x="179512" y="188640"/>
            <a:ext cx="4730075" cy="275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 t="6840"/>
          <a:stretch>
            <a:fillRect/>
          </a:stretch>
        </p:blipFill>
        <p:spPr bwMode="auto">
          <a:xfrm>
            <a:off x="5280012" y="2924944"/>
            <a:ext cx="3108412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7" y="4941168"/>
          <a:ext cx="5112568" cy="14317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73873"/>
                <a:gridCol w="620593"/>
                <a:gridCol w="568768"/>
                <a:gridCol w="630582"/>
                <a:gridCol w="630582"/>
                <a:gridCol w="582076"/>
                <a:gridCol w="553047"/>
                <a:gridCol w="553047"/>
              </a:tblGrid>
              <a:tr h="192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2018 год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2019 год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2020 год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2021 год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2022 год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2023 год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2024 год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 объектов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17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19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17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Общая стоимость (тыс.руб.)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3029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10228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13185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20200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26892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29663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26797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508104" y="1454340"/>
          <a:ext cx="3384376" cy="49269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024"/>
                <a:gridCol w="2407153"/>
                <a:gridCol w="761199"/>
              </a:tblGrid>
              <a:tr h="52743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Типология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Кол-во</a:t>
                      </a:r>
                      <a:endParaRPr lang="ru-RU" sz="1400" dirty="0"/>
                    </a:p>
                  </a:txBody>
                  <a:tcPr anchor="ctr"/>
                </a:tc>
              </a:tr>
              <a:tr h="52743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Дороги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</a:t>
                      </a:r>
                      <a:endParaRPr lang="ru-RU" sz="1400" dirty="0"/>
                    </a:p>
                  </a:txBody>
                  <a:tcPr/>
                </a:tc>
              </a:tr>
              <a:tr h="52743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  Спортивные объекты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/>
                </a:tc>
              </a:tr>
              <a:tr h="31025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    Объекты культуры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</a:tr>
              <a:tr h="52743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     Места захоронения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</a:tr>
              <a:tr h="31025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        Водоснабжение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</a:tr>
              <a:tr h="31025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          Детские площадки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</a:tr>
              <a:tr h="744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         Места отдыха и</a:t>
                      </a:r>
                    </a:p>
                    <a:p>
                      <a:pPr algn="ctr"/>
                      <a:r>
                        <a:rPr lang="ru-RU" sz="1400" dirty="0" smtClean="0"/>
                        <a:t>                  объекты  </a:t>
                      </a:r>
                    </a:p>
                    <a:p>
                      <a:pPr algn="ctr"/>
                      <a:r>
                        <a:rPr lang="ru-RU" sz="1400" dirty="0" smtClean="0"/>
                        <a:t>                  благоустройства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/>
                </a:tc>
              </a:tr>
              <a:tr h="31025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86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5652120" y="1988840"/>
            <a:ext cx="672009" cy="3764918"/>
            <a:chOff x="5724128" y="2204864"/>
            <a:chExt cx="672009" cy="3764918"/>
          </a:xfrm>
        </p:grpSpPr>
        <p:pic>
          <p:nvPicPr>
            <p:cNvPr id="15" name="Picture 6" descr="https://xn--80aaaaoeg5afme9bny.xn--p1ai/upload/iblock/ec0/ec0fa2d4b48f7b59d37904a34439b70e.png"/>
            <p:cNvPicPr>
              <a:picLocks noChangeAspect="1" noChangeArrowheads="1"/>
            </p:cNvPicPr>
            <p:nvPr/>
          </p:nvPicPr>
          <p:blipFill>
            <a:blip r:embed="rId2" cstate="print"/>
            <a:srcRect b="12500"/>
            <a:stretch>
              <a:fillRect/>
            </a:stretch>
          </p:blipFill>
          <p:spPr bwMode="auto">
            <a:xfrm>
              <a:off x="5724128" y="2204864"/>
              <a:ext cx="526280" cy="504056"/>
            </a:xfrm>
            <a:prstGeom prst="rect">
              <a:avLst/>
            </a:prstGeom>
            <a:noFill/>
          </p:spPr>
        </p:pic>
        <p:pic>
          <p:nvPicPr>
            <p:cNvPr id="16" name="Picture 8" descr="https://xn--80aaaaoeg5afme9bny.xn--p1ai/upload/iblock/570/570f2cea87cf05983fd65ac805701279.png"/>
            <p:cNvPicPr>
              <a:picLocks noChangeAspect="1" noChangeArrowheads="1"/>
            </p:cNvPicPr>
            <p:nvPr/>
          </p:nvPicPr>
          <p:blipFill>
            <a:blip r:embed="rId3" cstate="print"/>
            <a:srcRect b="12500"/>
            <a:stretch>
              <a:fillRect/>
            </a:stretch>
          </p:blipFill>
          <p:spPr bwMode="auto">
            <a:xfrm>
              <a:off x="5724128" y="2780928"/>
              <a:ext cx="508582" cy="432048"/>
            </a:xfrm>
            <a:prstGeom prst="rect">
              <a:avLst/>
            </a:prstGeom>
            <a:noFill/>
          </p:spPr>
        </p:pic>
        <p:pic>
          <p:nvPicPr>
            <p:cNvPr id="17" name="Picture 10" descr="https://xn--80aaaaoeg5afme9bny.xn--p1ai/upload/iblock/76f/76ff88f264dd226b5562ec87c813c6c8.png"/>
            <p:cNvPicPr>
              <a:picLocks noChangeAspect="1" noChangeArrowheads="1"/>
            </p:cNvPicPr>
            <p:nvPr/>
          </p:nvPicPr>
          <p:blipFill>
            <a:blip r:embed="rId4" cstate="print"/>
            <a:srcRect b="18511"/>
            <a:stretch>
              <a:fillRect/>
            </a:stretch>
          </p:blipFill>
          <p:spPr bwMode="auto">
            <a:xfrm flipH="1">
              <a:off x="5724128" y="3347825"/>
              <a:ext cx="576064" cy="369207"/>
            </a:xfrm>
            <a:prstGeom prst="rect">
              <a:avLst/>
            </a:prstGeom>
            <a:noFill/>
          </p:spPr>
        </p:pic>
        <p:pic>
          <p:nvPicPr>
            <p:cNvPr id="18" name="Picture 12" descr="https://xn--80aaaaoeg5afme9bny.xn--p1ai/upload/iblock/203/2030cdc43d83e63b91b60bb53b5dfd69.png"/>
            <p:cNvPicPr>
              <a:picLocks noChangeAspect="1" noChangeArrowheads="1"/>
            </p:cNvPicPr>
            <p:nvPr/>
          </p:nvPicPr>
          <p:blipFill>
            <a:blip r:embed="rId5" cstate="print"/>
            <a:srcRect b="17252"/>
            <a:stretch>
              <a:fillRect/>
            </a:stretch>
          </p:blipFill>
          <p:spPr bwMode="auto">
            <a:xfrm>
              <a:off x="5724128" y="3789040"/>
              <a:ext cx="542269" cy="432048"/>
            </a:xfrm>
            <a:prstGeom prst="rect">
              <a:avLst/>
            </a:prstGeom>
            <a:noFill/>
          </p:spPr>
        </p:pic>
        <p:pic>
          <p:nvPicPr>
            <p:cNvPr id="19" name="Picture 14" descr="https://xn--80aaaaoeg5afme9bny.xn--p1ai/upload/iblock/7a0/7a039caae9ca4c0e170eb221fba2edab.png"/>
            <p:cNvPicPr>
              <a:picLocks noChangeAspect="1" noChangeArrowheads="1"/>
            </p:cNvPicPr>
            <p:nvPr/>
          </p:nvPicPr>
          <p:blipFill>
            <a:blip r:embed="rId6" cstate="print"/>
            <a:srcRect b="17201"/>
            <a:stretch>
              <a:fillRect/>
            </a:stretch>
          </p:blipFill>
          <p:spPr bwMode="auto">
            <a:xfrm>
              <a:off x="5724128" y="4365104"/>
              <a:ext cx="504056" cy="458780"/>
            </a:xfrm>
            <a:prstGeom prst="rect">
              <a:avLst/>
            </a:prstGeom>
            <a:noFill/>
          </p:spPr>
        </p:pic>
        <p:pic>
          <p:nvPicPr>
            <p:cNvPr id="20" name="Picture 16" descr="https://xn--80aaaaoeg5afme9bny.xn--p1ai/upload/iblock/899/8990b50f99a842070c8bd8cdfb0a04e6.png"/>
            <p:cNvPicPr>
              <a:picLocks noChangeAspect="1" noChangeArrowheads="1"/>
            </p:cNvPicPr>
            <p:nvPr/>
          </p:nvPicPr>
          <p:blipFill>
            <a:blip r:embed="rId7" cstate="print"/>
            <a:srcRect b="12279"/>
            <a:stretch>
              <a:fillRect/>
            </a:stretch>
          </p:blipFill>
          <p:spPr bwMode="auto">
            <a:xfrm>
              <a:off x="5753457" y="4869161"/>
              <a:ext cx="618743" cy="504056"/>
            </a:xfrm>
            <a:prstGeom prst="rect">
              <a:avLst/>
            </a:prstGeom>
            <a:noFill/>
          </p:spPr>
        </p:pic>
        <p:pic>
          <p:nvPicPr>
            <p:cNvPr id="21" name="Picture 18" descr="https://xn--80aaaaoeg5afme9bny.xn--p1ai/upload/iblock/927/92756e63944f6781cb597aea44d565b3.png"/>
            <p:cNvPicPr>
              <a:picLocks noChangeAspect="1" noChangeArrowheads="1"/>
            </p:cNvPicPr>
            <p:nvPr/>
          </p:nvPicPr>
          <p:blipFill>
            <a:blip r:embed="rId8" cstate="print"/>
            <a:srcRect b="15796"/>
            <a:stretch>
              <a:fillRect/>
            </a:stretch>
          </p:blipFill>
          <p:spPr bwMode="auto">
            <a:xfrm>
              <a:off x="5724128" y="5445224"/>
              <a:ext cx="672009" cy="524558"/>
            </a:xfrm>
            <a:prstGeom prst="rect">
              <a:avLst/>
            </a:prstGeom>
            <a:noFill/>
          </p:spPr>
        </p:pic>
      </p:grpSp>
      <p:sp>
        <p:nvSpPr>
          <p:cNvPr id="22" name="TextBox 21"/>
          <p:cNvSpPr txBox="1"/>
          <p:nvPr/>
        </p:nvSpPr>
        <p:spPr>
          <a:xfrm>
            <a:off x="5508104" y="6453336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Реализовано с 2018 г. по 2023 год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-180528" y="1268760"/>
          <a:ext cx="594015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1187624" y="332656"/>
            <a:ext cx="66967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ДИНАМИКА РЕАЛИЗАЦИИ ПРОЕКТОВ ПОДДЕРЖКИ МЕСТНЫХ ИНИЦИАТИВ НА ТЕРРИТОРИИ РОДИНСКОГО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https://altaipredlagai.ru/upload/fil_user/b1d/b1d22788802aabb7529c7fd02d35d20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altaipredlagai.ru/upload/fil_user/b1d/b1d22788802aabb7529c7fd02d35d20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altaipredlagai.ru/upload/fil_user/b1d/b1d22788802aabb7529c7fd02d35d20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1" name="Picture 7" descr="C:\Users\Fin12\Desktop\b1d22788802aabb7529c7fd02d35d206.jpeg"/>
          <p:cNvPicPr>
            <a:picLocks noChangeAspect="1" noChangeArrowheads="1"/>
          </p:cNvPicPr>
          <p:nvPr/>
        </p:nvPicPr>
        <p:blipFill>
          <a:blip r:embed="rId2" cstate="print"/>
          <a:srcRect b="26900"/>
          <a:stretch>
            <a:fillRect/>
          </a:stretch>
        </p:blipFill>
        <p:spPr bwMode="auto">
          <a:xfrm>
            <a:off x="3275856" y="476672"/>
            <a:ext cx="248382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059832" y="2852936"/>
            <a:ext cx="2987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Обустройство крытой универсальной площадки в детском оздоровительном лагере «Орленок» (общерайонный проект)</a:t>
            </a:r>
          </a:p>
        </p:txBody>
      </p:sp>
      <p:pic>
        <p:nvPicPr>
          <p:cNvPr id="21513" name="Picture 9" descr="C:\Users\Fin12\Desktop\343768c76a534c24ec8ee9bda306d3b6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088232" cy="278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2996952"/>
            <a:ext cx="2987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Благоустройство парка</a:t>
            </a:r>
          </a:p>
          <a:p>
            <a:pPr algn="ctr"/>
            <a:r>
              <a:rPr lang="ru-RU" sz="1400" dirty="0" smtClean="0"/>
              <a:t>в п. Мирный</a:t>
            </a:r>
          </a:p>
        </p:txBody>
      </p:sp>
      <p:pic>
        <p:nvPicPr>
          <p:cNvPr id="21514" name="Picture 10" descr="C:\Users\Fin12\Desktop\35bf762162c66c1922649aadb0a94b71.jpg"/>
          <p:cNvPicPr>
            <a:picLocks noChangeAspect="1" noChangeArrowheads="1"/>
          </p:cNvPicPr>
          <p:nvPr/>
        </p:nvPicPr>
        <p:blipFill>
          <a:blip r:embed="rId4" cstate="print"/>
          <a:srcRect l="15000" t="2751" r="12201" b="33200"/>
          <a:stretch>
            <a:fillRect/>
          </a:stretch>
        </p:blipFill>
        <p:spPr bwMode="auto">
          <a:xfrm>
            <a:off x="323528" y="3573016"/>
            <a:ext cx="2304256" cy="2703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0" y="6119336"/>
            <a:ext cx="2987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Ремонт памятника воинам-землякам, погибшим в годы</a:t>
            </a:r>
          </a:p>
          <a:p>
            <a:pPr algn="ctr"/>
            <a:r>
              <a:rPr lang="ru-RU" sz="1400" dirty="0" smtClean="0"/>
              <a:t>ВОВ в </a:t>
            </a:r>
            <a:r>
              <a:rPr lang="ru-RU" sz="1400" dirty="0" err="1" smtClean="0"/>
              <a:t>п.Тизек</a:t>
            </a:r>
            <a:endParaRPr lang="ru-RU" sz="1400" dirty="0"/>
          </a:p>
        </p:txBody>
      </p:sp>
      <p:pic>
        <p:nvPicPr>
          <p:cNvPr id="21515" name="Picture 11" descr="C:\Users\Fin12\Desktop\a3e3d246112f46cca1ca4c689f3edcf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88640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6156176" y="2996952"/>
            <a:ext cx="2987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Обустройство площади</a:t>
            </a:r>
          </a:p>
          <a:p>
            <a:pPr algn="ctr"/>
            <a:r>
              <a:rPr lang="ru-RU" sz="1400" dirty="0" smtClean="0"/>
              <a:t>в с.Родино</a:t>
            </a:r>
          </a:p>
        </p:txBody>
      </p:sp>
      <p:pic>
        <p:nvPicPr>
          <p:cNvPr id="1026" name="Picture 2" descr="C:\Users\Fin12\Desktop\77e03008932b37db7a0347fae6a12b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645024"/>
            <a:ext cx="189021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6156176" y="6093296"/>
            <a:ext cx="2987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Ремонт дорог в с.Кочки</a:t>
            </a:r>
            <a:endParaRPr lang="ru-RU" sz="1400" dirty="0"/>
          </a:p>
        </p:txBody>
      </p:sp>
      <p:pic>
        <p:nvPicPr>
          <p:cNvPr id="1027" name="Picture 3" descr="C:\Users\Fin12\Desktop\fdee8def8286d80bcee9b1dec2e5f7d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933056"/>
            <a:ext cx="3895521" cy="1658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059832" y="5570656"/>
            <a:ext cx="2987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Обустройство спортивной площадки в </a:t>
            </a:r>
            <a:r>
              <a:rPr lang="ru-RU" sz="1400" dirty="0" err="1" smtClean="0"/>
              <a:t>с.Каяушка</a:t>
            </a:r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75656" y="2204864"/>
            <a:ext cx="6192688" cy="864096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 за</a:t>
            </a:r>
            <a:r>
              <a:rPr kumimoji="0" lang="ru-RU" sz="28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внимание!</a:t>
            </a:r>
            <a:endParaRPr kumimoji="0" lang="ru-RU" sz="28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63688" y="332656"/>
            <a:ext cx="568863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ИСПОЛНЕНИЕ</a:t>
            </a:r>
            <a:r>
              <a:rPr kumimoji="0" lang="ru-RU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КОНСОЛИДИРОВАННОГО БЮДЖЕТА РОДИНСКОГО РАЙОНА АЛТАЙСКОГО КРАЯ</a:t>
            </a:r>
            <a:r>
              <a:rPr kumimoji="0" lang="ru-RU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827584" y="1628800"/>
            <a:ext cx="7776864" cy="4248472"/>
            <a:chOff x="827584" y="1988840"/>
            <a:chExt cx="7776864" cy="4248472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827584" y="1988840"/>
              <a:ext cx="7776864" cy="4248472"/>
              <a:chOff x="827584" y="1816535"/>
              <a:chExt cx="7776864" cy="3413951"/>
            </a:xfrm>
          </p:grpSpPr>
          <p:grpSp>
            <p:nvGrpSpPr>
              <p:cNvPr id="12" name="Группа 98"/>
              <p:cNvGrpSpPr/>
              <p:nvPr/>
            </p:nvGrpSpPr>
            <p:grpSpPr>
              <a:xfrm>
                <a:off x="827584" y="1816535"/>
                <a:ext cx="7776864" cy="3413951"/>
                <a:chOff x="755576" y="1528503"/>
                <a:chExt cx="7776864" cy="3413951"/>
              </a:xfrm>
            </p:grpSpPr>
            <p:grpSp>
              <p:nvGrpSpPr>
                <p:cNvPr id="16" name="Группа 75"/>
                <p:cNvGrpSpPr/>
                <p:nvPr/>
              </p:nvGrpSpPr>
              <p:grpSpPr>
                <a:xfrm>
                  <a:off x="755576" y="2689175"/>
                  <a:ext cx="7344816" cy="440190"/>
                  <a:chOff x="755576" y="2689175"/>
                  <a:chExt cx="7344816" cy="440190"/>
                </a:xfrm>
              </p:grpSpPr>
              <p:sp>
                <p:nvSpPr>
                  <p:cNvPr id="56" name="TextBox 15"/>
                  <p:cNvSpPr txBox="1"/>
                  <p:nvPr/>
                </p:nvSpPr>
                <p:spPr>
                  <a:xfrm>
                    <a:off x="755576" y="2708920"/>
                    <a:ext cx="3672408" cy="4204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Налоговые и неналоговые доходы</a:t>
                    </a:r>
                  </a:p>
                  <a:p>
                    <a:endParaRPr lang="ru-RU" sz="1400" i="1" dirty="0">
                      <a:ln>
                        <a:solidFill>
                          <a:srgbClr val="00B0F0"/>
                        </a:solidFill>
                      </a:ln>
                      <a:solidFill>
                        <a:schemeClr val="accent6"/>
                      </a:solidFill>
                    </a:endParaRPr>
                  </a:p>
                </p:txBody>
              </p:sp>
              <p:sp>
                <p:nvSpPr>
                  <p:cNvPr id="57" name="TextBox 23"/>
                  <p:cNvSpPr txBox="1"/>
                  <p:nvPr/>
                </p:nvSpPr>
                <p:spPr>
                  <a:xfrm>
                    <a:off x="5220072" y="2708920"/>
                    <a:ext cx="144016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400" dirty="0" smtClean="0">
                        <a:solidFill>
                          <a:schemeClr val="accent6"/>
                        </a:solidFill>
                      </a:rPr>
                      <a:t>154 325,0</a:t>
                    </a:r>
                    <a:endParaRPr lang="ru-RU" dirty="0"/>
                  </a:p>
                </p:txBody>
              </p:sp>
              <p:sp>
                <p:nvSpPr>
                  <p:cNvPr id="58" name="TextBox 28"/>
                  <p:cNvSpPr txBox="1"/>
                  <p:nvPr/>
                </p:nvSpPr>
                <p:spPr>
                  <a:xfrm>
                    <a:off x="3707904" y="2689175"/>
                    <a:ext cx="144016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400" dirty="0" smtClean="0">
                        <a:solidFill>
                          <a:schemeClr val="accent6"/>
                        </a:solidFill>
                      </a:rPr>
                      <a:t>138 498,0</a:t>
                    </a:r>
                    <a:endParaRPr lang="ru-RU" dirty="0"/>
                  </a:p>
                </p:txBody>
              </p:sp>
              <p:sp>
                <p:nvSpPr>
                  <p:cNvPr id="59" name="TextBox 33"/>
                  <p:cNvSpPr txBox="1"/>
                  <p:nvPr/>
                </p:nvSpPr>
                <p:spPr>
                  <a:xfrm>
                    <a:off x="6660232" y="2689175"/>
                    <a:ext cx="144016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400" dirty="0" smtClean="0">
                        <a:solidFill>
                          <a:schemeClr val="accent6"/>
                        </a:solidFill>
                      </a:rPr>
                      <a:t>111,4</a:t>
                    </a:r>
                    <a:endParaRPr lang="ru-RU" dirty="0"/>
                  </a:p>
                </p:txBody>
              </p:sp>
            </p:grpSp>
            <p:grpSp>
              <p:nvGrpSpPr>
                <p:cNvPr id="17" name="Группа 97"/>
                <p:cNvGrpSpPr/>
                <p:nvPr/>
              </p:nvGrpSpPr>
              <p:grpSpPr>
                <a:xfrm>
                  <a:off x="755576" y="1528503"/>
                  <a:ext cx="7776864" cy="3413951"/>
                  <a:chOff x="755576" y="1528503"/>
                  <a:chExt cx="7776864" cy="3413951"/>
                </a:xfrm>
              </p:grpSpPr>
              <p:grpSp>
                <p:nvGrpSpPr>
                  <p:cNvPr id="18" name="Группа 96"/>
                  <p:cNvGrpSpPr/>
                  <p:nvPr/>
                </p:nvGrpSpPr>
                <p:grpSpPr>
                  <a:xfrm>
                    <a:off x="755576" y="1528503"/>
                    <a:ext cx="7776864" cy="3413951"/>
                    <a:chOff x="755576" y="1528503"/>
                    <a:chExt cx="7776864" cy="3413951"/>
                  </a:xfrm>
                </p:grpSpPr>
                <p:grpSp>
                  <p:nvGrpSpPr>
                    <p:cNvPr id="24" name="Группа 85"/>
                    <p:cNvGrpSpPr/>
                    <p:nvPr/>
                  </p:nvGrpSpPr>
                  <p:grpSpPr>
                    <a:xfrm>
                      <a:off x="755576" y="1528503"/>
                      <a:ext cx="7776864" cy="3413951"/>
                      <a:chOff x="755576" y="1528503"/>
                      <a:chExt cx="7776864" cy="3413951"/>
                    </a:xfrm>
                  </p:grpSpPr>
                  <p:grpSp>
                    <p:nvGrpSpPr>
                      <p:cNvPr id="30" name="Группа 79"/>
                      <p:cNvGrpSpPr/>
                      <p:nvPr/>
                    </p:nvGrpSpPr>
                    <p:grpSpPr>
                      <a:xfrm>
                        <a:off x="3851920" y="1528503"/>
                        <a:ext cx="4392488" cy="3413951"/>
                        <a:chOff x="3851920" y="1528503"/>
                        <a:chExt cx="4392488" cy="3413951"/>
                      </a:xfrm>
                    </p:grpSpPr>
                    <p:sp>
                      <p:nvSpPr>
                        <p:cNvPr id="53" name="Скругленный прямоугольник 4"/>
                        <p:cNvSpPr/>
                        <p:nvPr/>
                      </p:nvSpPr>
                      <p:spPr>
                        <a:xfrm>
                          <a:off x="5364088" y="1528503"/>
                          <a:ext cx="1368152" cy="3413951"/>
                        </a:xfrm>
                        <a:prstGeom prst="roundRect">
                          <a:avLst/>
                        </a:prstGeom>
                        <a:solidFill>
                          <a:schemeClr val="bg1"/>
                        </a:solidFill>
                        <a:effectLst>
                          <a:softEdge rad="63500"/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4" name="Скругленный прямоугольник 5"/>
                        <p:cNvSpPr/>
                        <p:nvPr/>
                      </p:nvSpPr>
                      <p:spPr>
                        <a:xfrm>
                          <a:off x="6876256" y="1528503"/>
                          <a:ext cx="1368152" cy="3413951"/>
                        </a:xfrm>
                        <a:prstGeom prst="roundRect">
                          <a:avLst/>
                        </a:prstGeom>
                        <a:solidFill>
                          <a:schemeClr val="bg1"/>
                        </a:solidFill>
                        <a:effectLst>
                          <a:softEdge rad="63500"/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5" name="Скругленный прямоугольник 6"/>
                        <p:cNvSpPr/>
                        <p:nvPr/>
                      </p:nvSpPr>
                      <p:spPr>
                        <a:xfrm>
                          <a:off x="3851920" y="1528503"/>
                          <a:ext cx="1368152" cy="3413951"/>
                        </a:xfrm>
                        <a:prstGeom prst="roundRect">
                          <a:avLst/>
                        </a:prstGeom>
                        <a:solidFill>
                          <a:schemeClr val="bg1"/>
                        </a:solidFill>
                        <a:effectLst>
                          <a:softEdge rad="63500"/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1" name="Группа 78"/>
                      <p:cNvGrpSpPr/>
                      <p:nvPr/>
                    </p:nvGrpSpPr>
                    <p:grpSpPr>
                      <a:xfrm>
                        <a:off x="755576" y="3985319"/>
                        <a:ext cx="6048672" cy="480943"/>
                        <a:chOff x="755576" y="3985319"/>
                        <a:chExt cx="6048672" cy="480943"/>
                      </a:xfrm>
                    </p:grpSpPr>
                    <p:sp>
                      <p:nvSpPr>
                        <p:cNvPr id="50" name="TextBox 21"/>
                        <p:cNvSpPr txBox="1"/>
                        <p:nvPr/>
                      </p:nvSpPr>
                      <p:spPr>
                        <a:xfrm>
                          <a:off x="755576" y="3996353"/>
                          <a:ext cx="3672408" cy="4699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ru-RU" sz="140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Удельный вес</a:t>
                          </a:r>
                        </a:p>
                        <a:p>
                          <a:endParaRPr lang="ru-RU" dirty="0"/>
                        </a:p>
                      </p:txBody>
                    </p:sp>
                    <p:sp>
                      <p:nvSpPr>
                        <p:cNvPr id="51" name="TextBox 26"/>
                        <p:cNvSpPr txBox="1"/>
                        <p:nvPr/>
                      </p:nvSpPr>
                      <p:spPr>
                        <a:xfrm>
                          <a:off x="5364088" y="3985319"/>
                          <a:ext cx="1440160" cy="2473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ru-RU" sz="140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84,7 %</a:t>
                          </a:r>
                          <a:endParaRPr lang="ru-RU" sz="1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p:txBody>
                    </p:sp>
                    <p:sp>
                      <p:nvSpPr>
                        <p:cNvPr id="52" name="TextBox 31"/>
                        <p:cNvSpPr txBox="1"/>
                        <p:nvPr/>
                      </p:nvSpPr>
                      <p:spPr>
                        <a:xfrm>
                          <a:off x="3851920" y="4005064"/>
                          <a:ext cx="1440160" cy="2473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ru-RU" sz="140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78,6 %</a:t>
                          </a:r>
                          <a:endParaRPr lang="ru-RU" sz="1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2" name="Группа 80"/>
                      <p:cNvGrpSpPr/>
                      <p:nvPr/>
                    </p:nvGrpSpPr>
                    <p:grpSpPr>
                      <a:xfrm>
                        <a:off x="755576" y="1641783"/>
                        <a:ext cx="7776864" cy="2723321"/>
                        <a:chOff x="755576" y="1641783"/>
                        <a:chExt cx="7776864" cy="2723321"/>
                      </a:xfrm>
                    </p:grpSpPr>
                    <p:grpSp>
                      <p:nvGrpSpPr>
                        <p:cNvPr id="33" name="Группа 73"/>
                        <p:cNvGrpSpPr/>
                        <p:nvPr/>
                      </p:nvGrpSpPr>
                      <p:grpSpPr>
                        <a:xfrm>
                          <a:off x="755576" y="1641783"/>
                          <a:ext cx="7488832" cy="527356"/>
                          <a:chOff x="755576" y="1641783"/>
                          <a:chExt cx="7488832" cy="527356"/>
                        </a:xfrm>
                      </p:grpSpPr>
                      <p:sp>
                        <p:nvSpPr>
                          <p:cNvPr id="46" name="TextBox 8"/>
                          <p:cNvSpPr txBox="1"/>
                          <p:nvPr/>
                        </p:nvSpPr>
                        <p:spPr>
                          <a:xfrm>
                            <a:off x="755576" y="1897087"/>
                            <a:ext cx="3096344" cy="27205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ru-RU" sz="1600" b="1" dirty="0" smtClean="0">
                                <a:ln w="1905"/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</a:rPr>
                              <a:t>Показатели</a:t>
                            </a:r>
                            <a:endParaRPr lang="ru-RU" sz="1600" b="1" dirty="0">
                              <a:ln w="1905"/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</a:endParaRPr>
                          </a:p>
                        </p:txBody>
                      </p:sp>
                      <p:sp>
                        <p:nvSpPr>
                          <p:cNvPr id="47" name="TextBox 9"/>
                          <p:cNvSpPr txBox="1"/>
                          <p:nvPr/>
                        </p:nvSpPr>
                        <p:spPr>
                          <a:xfrm>
                            <a:off x="3851920" y="1641783"/>
                            <a:ext cx="1368152" cy="4204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400" b="1" dirty="0" smtClean="0">
                                <a:ln w="1905"/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</a:rPr>
                              <a:t>Факт 2022 г., тыс.руб.</a:t>
                            </a:r>
                            <a:endParaRPr lang="ru-RU" sz="1400" b="1" dirty="0">
                              <a:ln w="1905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</a:endParaRPr>
                          </a:p>
                        </p:txBody>
                      </p:sp>
                      <p:sp>
                        <p:nvSpPr>
                          <p:cNvPr id="48" name="TextBox 10"/>
                          <p:cNvSpPr txBox="1"/>
                          <p:nvPr/>
                        </p:nvSpPr>
                        <p:spPr>
                          <a:xfrm>
                            <a:off x="5364088" y="1641783"/>
                            <a:ext cx="1368152" cy="4204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400" b="1" dirty="0" smtClean="0">
                                <a:ln w="1905"/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</a:rPr>
                              <a:t>Факт 2023 г., тыс.руб.</a:t>
                            </a:r>
                            <a:endParaRPr lang="ru-RU" sz="1400" b="1" dirty="0">
                              <a:ln w="1905"/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</a:endParaRPr>
                          </a:p>
                        </p:txBody>
                      </p:sp>
                      <p:sp>
                        <p:nvSpPr>
                          <p:cNvPr id="49" name="TextBox 11"/>
                          <p:cNvSpPr txBox="1"/>
                          <p:nvPr/>
                        </p:nvSpPr>
                        <p:spPr>
                          <a:xfrm>
                            <a:off x="6876256" y="1641783"/>
                            <a:ext cx="1368152" cy="4204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400" b="1" dirty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</a:rPr>
                              <a:t>Темп роста к 2022 г., %</a:t>
                            </a:r>
                            <a:endParaRPr lang="ru-RU" sz="1400" b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4" name="Группа 71"/>
                        <p:cNvGrpSpPr/>
                        <p:nvPr/>
                      </p:nvGrpSpPr>
                      <p:grpSpPr>
                        <a:xfrm>
                          <a:off x="827584" y="2204864"/>
                          <a:ext cx="7704856" cy="2160240"/>
                          <a:chOff x="827584" y="2204864"/>
                          <a:chExt cx="7704856" cy="2160240"/>
                        </a:xfrm>
                      </p:grpSpPr>
                      <p:cxnSp>
                        <p:nvCxnSpPr>
                          <p:cNvPr id="40" name="Прямая соединительная линия 7"/>
                          <p:cNvCxnSpPr/>
                          <p:nvPr/>
                        </p:nvCxnSpPr>
                        <p:spPr>
                          <a:xfrm>
                            <a:off x="827584" y="2204864"/>
                            <a:ext cx="7704856" cy="0"/>
                          </a:xfrm>
                          <a:prstGeom prst="line">
                            <a:avLst/>
                          </a:prstGeom>
                          <a:ln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1" name="Прямая соединительная линия 40"/>
                          <p:cNvCxnSpPr/>
                          <p:nvPr/>
                        </p:nvCxnSpPr>
                        <p:spPr>
                          <a:xfrm>
                            <a:off x="827584" y="2636912"/>
                            <a:ext cx="7704856" cy="0"/>
                          </a:xfrm>
                          <a:prstGeom prst="line">
                            <a:avLst/>
                          </a:prstGeom>
                          <a:ln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2" name="Прямая соединительная линия 14"/>
                          <p:cNvCxnSpPr/>
                          <p:nvPr/>
                        </p:nvCxnSpPr>
                        <p:spPr>
                          <a:xfrm>
                            <a:off x="827584" y="3068960"/>
                            <a:ext cx="7704856" cy="0"/>
                          </a:xfrm>
                          <a:prstGeom prst="line">
                            <a:avLst/>
                          </a:prstGeom>
                          <a:ln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3" name="Прямая соединительная линия 42"/>
                          <p:cNvCxnSpPr/>
                          <p:nvPr/>
                        </p:nvCxnSpPr>
                        <p:spPr>
                          <a:xfrm>
                            <a:off x="827584" y="3501008"/>
                            <a:ext cx="7704856" cy="0"/>
                          </a:xfrm>
                          <a:prstGeom prst="line">
                            <a:avLst/>
                          </a:prstGeom>
                          <a:ln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4" name="Прямая соединительная линия 43"/>
                          <p:cNvCxnSpPr/>
                          <p:nvPr/>
                        </p:nvCxnSpPr>
                        <p:spPr>
                          <a:xfrm>
                            <a:off x="827584" y="3933056"/>
                            <a:ext cx="7704856" cy="0"/>
                          </a:xfrm>
                          <a:prstGeom prst="line">
                            <a:avLst/>
                          </a:prstGeom>
                          <a:ln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5" name="Прямая соединительная линия 20"/>
                          <p:cNvCxnSpPr/>
                          <p:nvPr/>
                        </p:nvCxnSpPr>
                        <p:spPr>
                          <a:xfrm>
                            <a:off x="827584" y="4365104"/>
                            <a:ext cx="7704856" cy="0"/>
                          </a:xfrm>
                          <a:prstGeom prst="line">
                            <a:avLst/>
                          </a:prstGeom>
                          <a:ln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35" name="Группа 74"/>
                        <p:cNvGrpSpPr/>
                        <p:nvPr/>
                      </p:nvGrpSpPr>
                      <p:grpSpPr>
                        <a:xfrm>
                          <a:off x="755576" y="2257127"/>
                          <a:ext cx="7488832" cy="480943"/>
                          <a:chOff x="755576" y="2257127"/>
                          <a:chExt cx="7488832" cy="480943"/>
                        </a:xfrm>
                      </p:grpSpPr>
                      <p:sp>
                        <p:nvSpPr>
                          <p:cNvPr id="36" name="TextBox 35"/>
                          <p:cNvSpPr txBox="1"/>
                          <p:nvPr/>
                        </p:nvSpPr>
                        <p:spPr>
                          <a:xfrm>
                            <a:off x="755576" y="2268161"/>
                            <a:ext cx="3672408" cy="46990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ru-RU" sz="1600" b="1" dirty="0" smtClean="0">
                                <a:solidFill>
                                  <a:srgbClr val="3B1615"/>
                                </a:solidFill>
                              </a:rPr>
                              <a:t>ДОХОДЫ, всего, </a:t>
                            </a:r>
                            <a:r>
                              <a:rPr lang="ru-RU" sz="1400" i="1" dirty="0" smtClean="0">
                                <a:solidFill>
                                  <a:srgbClr val="3B1615"/>
                                </a:solidFill>
                              </a:rPr>
                              <a:t>в том числе:</a:t>
                            </a:r>
                          </a:p>
                          <a:p>
                            <a:endParaRPr lang="ru-RU" sz="1600" dirty="0">
                              <a:solidFill>
                                <a:srgbClr val="3B1615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7" name="TextBox 22"/>
                          <p:cNvSpPr txBox="1"/>
                          <p:nvPr/>
                        </p:nvSpPr>
                        <p:spPr>
                          <a:xfrm>
                            <a:off x="5364088" y="2276872"/>
                            <a:ext cx="1440160" cy="27205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600" b="1" dirty="0" smtClean="0">
                                <a:solidFill>
                                  <a:srgbClr val="3B1615"/>
                                </a:solidFill>
                              </a:rPr>
                              <a:t>1 132 577,5</a:t>
                            </a:r>
                            <a:endParaRPr lang="ru-RU" sz="1600" dirty="0">
                              <a:solidFill>
                                <a:srgbClr val="3B1615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8" name="TextBox 27"/>
                          <p:cNvSpPr txBox="1"/>
                          <p:nvPr/>
                        </p:nvSpPr>
                        <p:spPr>
                          <a:xfrm>
                            <a:off x="3851920" y="2276872"/>
                            <a:ext cx="1440160" cy="27205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600" b="1" dirty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</a:rPr>
                              <a:t>844 447,5</a:t>
                            </a:r>
                            <a:endParaRPr lang="ru-RU" sz="16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" name="TextBox 38"/>
                          <p:cNvSpPr txBox="1"/>
                          <p:nvPr/>
                        </p:nvSpPr>
                        <p:spPr>
                          <a:xfrm>
                            <a:off x="6804248" y="2257127"/>
                            <a:ext cx="1440160" cy="27205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600" b="1" dirty="0" smtClean="0">
                                <a:solidFill>
                                  <a:srgbClr val="3B1615"/>
                                </a:solidFill>
                              </a:rPr>
                              <a:t>134,1</a:t>
                            </a:r>
                            <a:endParaRPr lang="ru-RU" sz="1600" dirty="0">
                              <a:solidFill>
                                <a:srgbClr val="3B1615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5" name="Группа 76"/>
                    <p:cNvGrpSpPr/>
                    <p:nvPr/>
                  </p:nvGrpSpPr>
                  <p:grpSpPr>
                    <a:xfrm>
                      <a:off x="755576" y="3121223"/>
                      <a:ext cx="7488832" cy="1572511"/>
                      <a:chOff x="755576" y="3121223"/>
                      <a:chExt cx="7488832" cy="1572511"/>
                    </a:xfrm>
                  </p:grpSpPr>
                  <p:sp>
                    <p:nvSpPr>
                      <p:cNvPr id="26" name="TextBox 25"/>
                      <p:cNvSpPr txBox="1"/>
                      <p:nvPr/>
                    </p:nvSpPr>
                    <p:spPr>
                      <a:xfrm>
                        <a:off x="755576" y="3140969"/>
                        <a:ext cx="3672408" cy="42044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ru-RU" sz="14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rPr>
                          <a:t>Удельный вес</a:t>
                        </a:r>
                      </a:p>
                      <a:p>
                        <a:endParaRPr lang="ru-RU" sz="1400" i="1" dirty="0">
                          <a:solidFill>
                            <a:srgbClr val="0070C0"/>
                          </a:solidFill>
                        </a:endParaRPr>
                      </a:p>
                    </p:txBody>
                  </p:sp>
                  <p:sp>
                    <p:nvSpPr>
                      <p:cNvPr id="27" name="TextBox 26"/>
                      <p:cNvSpPr txBox="1"/>
                      <p:nvPr/>
                    </p:nvSpPr>
                    <p:spPr>
                      <a:xfrm>
                        <a:off x="5364088" y="3140968"/>
                        <a:ext cx="1440160" cy="2473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ru-RU" sz="14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rPr>
                          <a:t>15,3 %</a:t>
                        </a:r>
                        <a:endPara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8" name="TextBox 27"/>
                      <p:cNvSpPr txBox="1"/>
                      <p:nvPr/>
                    </p:nvSpPr>
                    <p:spPr>
                      <a:xfrm>
                        <a:off x="3851920" y="3121223"/>
                        <a:ext cx="1440160" cy="2473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ru-RU" sz="14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rPr>
                          <a:t>21,4 %</a:t>
                        </a:r>
                        <a:endParaRPr lang="ru-RU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9" name="TextBox 28"/>
                      <p:cNvSpPr txBox="1"/>
                      <p:nvPr/>
                    </p:nvSpPr>
                    <p:spPr>
                      <a:xfrm>
                        <a:off x="6804248" y="4421682"/>
                        <a:ext cx="1440160" cy="27205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ru-RU" sz="1600" b="1" dirty="0" smtClean="0">
                            <a:solidFill>
                              <a:srgbClr val="3B1615"/>
                            </a:solidFill>
                          </a:rPr>
                          <a:t>138,2</a:t>
                        </a:r>
                        <a:endParaRPr lang="ru-RU" sz="1600" dirty="0">
                          <a:solidFill>
                            <a:srgbClr val="3B1615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19" name="Группа 77"/>
                  <p:cNvGrpSpPr/>
                  <p:nvPr/>
                </p:nvGrpSpPr>
                <p:grpSpPr>
                  <a:xfrm>
                    <a:off x="755576" y="3553271"/>
                    <a:ext cx="7488832" cy="480943"/>
                    <a:chOff x="755576" y="3553271"/>
                    <a:chExt cx="7488832" cy="480943"/>
                  </a:xfrm>
                </p:grpSpPr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755576" y="3564305"/>
                      <a:ext cx="3672408" cy="46990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sz="14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Безвозмездные поступления</a:t>
                      </a:r>
                    </a:p>
                    <a:p>
                      <a:endParaRPr lang="ru-RU" dirty="0">
                        <a:solidFill>
                          <a:schemeClr val="accent6"/>
                        </a:solidFill>
                      </a:endParaRPr>
                    </a:p>
                  </p:txBody>
                </p:sp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5364088" y="3553271"/>
                      <a:ext cx="1440160" cy="2473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959 216,1</a:t>
                      </a:r>
                      <a:endParaRPr lang="ru-RU" sz="1400" b="1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3851920" y="3553271"/>
                      <a:ext cx="1440160" cy="2473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663 324,3</a:t>
                      </a:r>
                      <a:endParaRPr lang="ru-RU" sz="1400" b="1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6804248" y="3553271"/>
                      <a:ext cx="1440160" cy="2473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144,6</a:t>
                      </a:r>
                      <a:endParaRPr lang="ru-RU" sz="1400" b="1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3" name="TextBox 12"/>
              <p:cNvSpPr txBox="1"/>
              <p:nvPr/>
            </p:nvSpPr>
            <p:spPr>
              <a:xfrm>
                <a:off x="3923928" y="2996952"/>
                <a:ext cx="1440160" cy="247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181 123,2</a:t>
                </a:r>
                <a:endParaRPr lang="ru-RU" b="1" i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436096" y="2977207"/>
                <a:ext cx="1440160" cy="247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173 361,4</a:t>
                </a:r>
                <a:endParaRPr lang="ru-RU" b="1" i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876256" y="2977207"/>
                <a:ext cx="1440160" cy="247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95,7</a:t>
                </a:r>
                <a:endParaRPr lang="ru-RU" b="1" i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60" name="Прямая соединительная линия 20"/>
            <p:cNvCxnSpPr/>
            <p:nvPr/>
          </p:nvCxnSpPr>
          <p:spPr>
            <a:xfrm>
              <a:off x="899592" y="6021288"/>
              <a:ext cx="77048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21"/>
            <p:cNvSpPr txBox="1"/>
            <p:nvPr/>
          </p:nvSpPr>
          <p:spPr>
            <a:xfrm>
              <a:off x="827584" y="5581600"/>
              <a:ext cx="36724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3F1E03"/>
                  </a:solidFill>
                </a:rPr>
                <a:t>РАСХОДЫ, всего</a:t>
              </a:r>
              <a:endParaRPr lang="ru-RU" sz="1600" dirty="0">
                <a:solidFill>
                  <a:srgbClr val="3F1E03"/>
                </a:solidFill>
              </a:endParaRPr>
            </a:p>
          </p:txBody>
        </p:sp>
        <p:sp>
          <p:nvSpPr>
            <p:cNvPr id="62" name="TextBox 31"/>
            <p:cNvSpPr txBox="1"/>
            <p:nvPr/>
          </p:nvSpPr>
          <p:spPr>
            <a:xfrm>
              <a:off x="3923928" y="5566269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3B1615"/>
                  </a:solidFill>
                </a:rPr>
                <a:t>830 570,7</a:t>
              </a:r>
              <a:endParaRPr lang="ru-RU" sz="1600" dirty="0">
                <a:solidFill>
                  <a:srgbClr val="3B1615"/>
                </a:solidFill>
              </a:endParaRPr>
            </a:p>
          </p:txBody>
        </p:sp>
        <p:sp>
          <p:nvSpPr>
            <p:cNvPr id="63" name="TextBox 26"/>
            <p:cNvSpPr txBox="1"/>
            <p:nvPr/>
          </p:nvSpPr>
          <p:spPr>
            <a:xfrm>
              <a:off x="5436096" y="5566269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3B1615"/>
                  </a:solidFill>
                </a:rPr>
                <a:t>1 147 924,6</a:t>
              </a:r>
              <a:endParaRPr lang="ru-RU" sz="1600" dirty="0">
                <a:solidFill>
                  <a:srgbClr val="3B1615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899592" y="1700808"/>
            <a:ext cx="7776864" cy="4248472"/>
            <a:chOff x="827584" y="1988840"/>
            <a:chExt cx="7776864" cy="4248472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827584" y="1988840"/>
              <a:ext cx="7776864" cy="4248472"/>
              <a:chOff x="827584" y="1816535"/>
              <a:chExt cx="7776864" cy="3413951"/>
            </a:xfrm>
          </p:grpSpPr>
          <p:grpSp>
            <p:nvGrpSpPr>
              <p:cNvPr id="16" name="Группа 98"/>
              <p:cNvGrpSpPr/>
              <p:nvPr/>
            </p:nvGrpSpPr>
            <p:grpSpPr>
              <a:xfrm>
                <a:off x="827584" y="1816535"/>
                <a:ext cx="7776864" cy="3413951"/>
                <a:chOff x="755576" y="1528503"/>
                <a:chExt cx="7776864" cy="3413951"/>
              </a:xfrm>
            </p:grpSpPr>
            <p:grpSp>
              <p:nvGrpSpPr>
                <p:cNvPr id="20" name="Группа 75"/>
                <p:cNvGrpSpPr/>
                <p:nvPr/>
              </p:nvGrpSpPr>
              <p:grpSpPr>
                <a:xfrm>
                  <a:off x="755576" y="2689175"/>
                  <a:ext cx="7344816" cy="440190"/>
                  <a:chOff x="755576" y="2689175"/>
                  <a:chExt cx="7344816" cy="440190"/>
                </a:xfrm>
              </p:grpSpPr>
              <p:sp>
                <p:nvSpPr>
                  <p:cNvPr id="60" name="TextBox 15"/>
                  <p:cNvSpPr txBox="1"/>
                  <p:nvPr/>
                </p:nvSpPr>
                <p:spPr>
                  <a:xfrm>
                    <a:off x="755576" y="2708920"/>
                    <a:ext cx="3672408" cy="4204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400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Налоговые и неналоговые доходы</a:t>
                    </a:r>
                  </a:p>
                  <a:p>
                    <a:endParaRPr lang="ru-RU" sz="1400" i="1" dirty="0">
                      <a:ln>
                        <a:solidFill>
                          <a:srgbClr val="00B0F0"/>
                        </a:solidFill>
                      </a:ln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61" name="TextBox 23"/>
                  <p:cNvSpPr txBox="1"/>
                  <p:nvPr/>
                </p:nvSpPr>
                <p:spPr>
                  <a:xfrm>
                    <a:off x="5220072" y="2708920"/>
                    <a:ext cx="144016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400" dirty="0" smtClean="0">
                        <a:solidFill>
                          <a:schemeClr val="accent6"/>
                        </a:solidFill>
                      </a:rPr>
                      <a:t>154 325,0</a:t>
                    </a:r>
                    <a:endParaRPr lang="ru-RU" dirty="0"/>
                  </a:p>
                </p:txBody>
              </p:sp>
              <p:sp>
                <p:nvSpPr>
                  <p:cNvPr id="62" name="TextBox 28"/>
                  <p:cNvSpPr txBox="1"/>
                  <p:nvPr/>
                </p:nvSpPr>
                <p:spPr>
                  <a:xfrm>
                    <a:off x="3707904" y="2689175"/>
                    <a:ext cx="144016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400" dirty="0" smtClean="0">
                        <a:solidFill>
                          <a:schemeClr val="accent6"/>
                        </a:solidFill>
                      </a:rPr>
                      <a:t>138 498,0</a:t>
                    </a:r>
                    <a:endParaRPr lang="ru-RU" dirty="0"/>
                  </a:p>
                </p:txBody>
              </p:sp>
              <p:sp>
                <p:nvSpPr>
                  <p:cNvPr id="63" name="TextBox 33"/>
                  <p:cNvSpPr txBox="1"/>
                  <p:nvPr/>
                </p:nvSpPr>
                <p:spPr>
                  <a:xfrm>
                    <a:off x="6660232" y="2689175"/>
                    <a:ext cx="144016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400" dirty="0" smtClean="0">
                        <a:solidFill>
                          <a:schemeClr val="accent6"/>
                        </a:solidFill>
                      </a:rPr>
                      <a:t>111,4</a:t>
                    </a:r>
                    <a:endParaRPr lang="ru-RU" dirty="0"/>
                  </a:p>
                </p:txBody>
              </p:sp>
            </p:grpSp>
            <p:grpSp>
              <p:nvGrpSpPr>
                <p:cNvPr id="21" name="Группа 97"/>
                <p:cNvGrpSpPr/>
                <p:nvPr/>
              </p:nvGrpSpPr>
              <p:grpSpPr>
                <a:xfrm>
                  <a:off x="755576" y="1528503"/>
                  <a:ext cx="7776864" cy="3413951"/>
                  <a:chOff x="755576" y="1528503"/>
                  <a:chExt cx="7776864" cy="3413951"/>
                </a:xfrm>
              </p:grpSpPr>
              <p:grpSp>
                <p:nvGrpSpPr>
                  <p:cNvPr id="22" name="Группа 96"/>
                  <p:cNvGrpSpPr/>
                  <p:nvPr/>
                </p:nvGrpSpPr>
                <p:grpSpPr>
                  <a:xfrm>
                    <a:off x="755576" y="1528503"/>
                    <a:ext cx="7776864" cy="3413951"/>
                    <a:chOff x="755576" y="1528503"/>
                    <a:chExt cx="7776864" cy="3413951"/>
                  </a:xfrm>
                </p:grpSpPr>
                <p:grpSp>
                  <p:nvGrpSpPr>
                    <p:cNvPr id="28" name="Группа 85"/>
                    <p:cNvGrpSpPr/>
                    <p:nvPr/>
                  </p:nvGrpSpPr>
                  <p:grpSpPr>
                    <a:xfrm>
                      <a:off x="755576" y="1528503"/>
                      <a:ext cx="7776864" cy="3413951"/>
                      <a:chOff x="755576" y="1528503"/>
                      <a:chExt cx="7776864" cy="3413951"/>
                    </a:xfrm>
                  </p:grpSpPr>
                  <p:grpSp>
                    <p:nvGrpSpPr>
                      <p:cNvPr id="34" name="Группа 79"/>
                      <p:cNvGrpSpPr/>
                      <p:nvPr/>
                    </p:nvGrpSpPr>
                    <p:grpSpPr>
                      <a:xfrm>
                        <a:off x="3851920" y="1528503"/>
                        <a:ext cx="4392488" cy="3413951"/>
                        <a:chOff x="3851920" y="1528503"/>
                        <a:chExt cx="4392488" cy="3413951"/>
                      </a:xfrm>
                    </p:grpSpPr>
                    <p:sp>
                      <p:nvSpPr>
                        <p:cNvPr id="57" name="Скругленный прямоугольник 4"/>
                        <p:cNvSpPr/>
                        <p:nvPr/>
                      </p:nvSpPr>
                      <p:spPr>
                        <a:xfrm>
                          <a:off x="5364088" y="1528503"/>
                          <a:ext cx="1368152" cy="3413951"/>
                        </a:xfrm>
                        <a:prstGeom prst="roundRect">
                          <a:avLst/>
                        </a:prstGeom>
                        <a:solidFill>
                          <a:schemeClr val="bg1"/>
                        </a:solidFill>
                        <a:effectLst>
                          <a:softEdge rad="63500"/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8" name="Скругленный прямоугольник 5"/>
                        <p:cNvSpPr/>
                        <p:nvPr/>
                      </p:nvSpPr>
                      <p:spPr>
                        <a:xfrm>
                          <a:off x="6876256" y="1528503"/>
                          <a:ext cx="1368152" cy="3413951"/>
                        </a:xfrm>
                        <a:prstGeom prst="roundRect">
                          <a:avLst/>
                        </a:prstGeom>
                        <a:solidFill>
                          <a:schemeClr val="bg1"/>
                        </a:solidFill>
                        <a:effectLst>
                          <a:softEdge rad="63500"/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9" name="Скругленный прямоугольник 6"/>
                        <p:cNvSpPr/>
                        <p:nvPr/>
                      </p:nvSpPr>
                      <p:spPr>
                        <a:xfrm>
                          <a:off x="3851920" y="1528503"/>
                          <a:ext cx="1368152" cy="3413951"/>
                        </a:xfrm>
                        <a:prstGeom prst="roundRect">
                          <a:avLst/>
                        </a:prstGeom>
                        <a:solidFill>
                          <a:schemeClr val="bg1"/>
                        </a:solidFill>
                        <a:effectLst>
                          <a:softEdge rad="63500"/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5" name="Группа 78"/>
                      <p:cNvGrpSpPr/>
                      <p:nvPr/>
                    </p:nvGrpSpPr>
                    <p:grpSpPr>
                      <a:xfrm>
                        <a:off x="755576" y="3985319"/>
                        <a:ext cx="6048672" cy="480943"/>
                        <a:chOff x="755576" y="3985319"/>
                        <a:chExt cx="6048672" cy="480943"/>
                      </a:xfrm>
                    </p:grpSpPr>
                    <p:sp>
                      <p:nvSpPr>
                        <p:cNvPr id="54" name="TextBox 21"/>
                        <p:cNvSpPr txBox="1"/>
                        <p:nvPr/>
                      </p:nvSpPr>
                      <p:spPr>
                        <a:xfrm>
                          <a:off x="755576" y="3996353"/>
                          <a:ext cx="3672408" cy="4699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ru-RU" sz="140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Удельный вес</a:t>
                          </a:r>
                        </a:p>
                        <a:p>
                          <a:endParaRPr lang="ru-RU" dirty="0"/>
                        </a:p>
                      </p:txBody>
                    </p:sp>
                    <p:sp>
                      <p:nvSpPr>
                        <p:cNvPr id="55" name="TextBox 26"/>
                        <p:cNvSpPr txBox="1"/>
                        <p:nvPr/>
                      </p:nvSpPr>
                      <p:spPr>
                        <a:xfrm>
                          <a:off x="5364088" y="3985319"/>
                          <a:ext cx="1440160" cy="2473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ru-RU" sz="140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86,7 %</a:t>
                          </a:r>
                          <a:endParaRPr lang="ru-RU" sz="1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p:txBody>
                    </p:sp>
                    <p:sp>
                      <p:nvSpPr>
                        <p:cNvPr id="56" name="TextBox 31"/>
                        <p:cNvSpPr txBox="1"/>
                        <p:nvPr/>
                      </p:nvSpPr>
                      <p:spPr>
                        <a:xfrm>
                          <a:off x="3851920" y="4005064"/>
                          <a:ext cx="1440160" cy="24732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ru-RU" sz="1400" i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81,4 %</a:t>
                          </a:r>
                          <a:endParaRPr lang="ru-RU" sz="1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6" name="Группа 80"/>
                      <p:cNvGrpSpPr/>
                      <p:nvPr/>
                    </p:nvGrpSpPr>
                    <p:grpSpPr>
                      <a:xfrm>
                        <a:off x="755576" y="1641783"/>
                        <a:ext cx="7776864" cy="2723321"/>
                        <a:chOff x="755576" y="1641783"/>
                        <a:chExt cx="7776864" cy="2723321"/>
                      </a:xfrm>
                    </p:grpSpPr>
                    <p:grpSp>
                      <p:nvGrpSpPr>
                        <p:cNvPr id="37" name="Группа 73"/>
                        <p:cNvGrpSpPr/>
                        <p:nvPr/>
                      </p:nvGrpSpPr>
                      <p:grpSpPr>
                        <a:xfrm>
                          <a:off x="755576" y="1641783"/>
                          <a:ext cx="7488832" cy="527356"/>
                          <a:chOff x="755576" y="1641783"/>
                          <a:chExt cx="7488832" cy="527356"/>
                        </a:xfrm>
                      </p:grpSpPr>
                      <p:sp>
                        <p:nvSpPr>
                          <p:cNvPr id="50" name="TextBox 8"/>
                          <p:cNvSpPr txBox="1"/>
                          <p:nvPr/>
                        </p:nvSpPr>
                        <p:spPr>
                          <a:xfrm>
                            <a:off x="755576" y="1897087"/>
                            <a:ext cx="3096344" cy="27205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ru-RU" sz="1600" b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</a:rPr>
                              <a:t>Показатели</a:t>
                            </a:r>
                            <a:endParaRPr lang="ru-RU" sz="1600" b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1" name="TextBox 9"/>
                          <p:cNvSpPr txBox="1"/>
                          <p:nvPr/>
                        </p:nvSpPr>
                        <p:spPr>
                          <a:xfrm>
                            <a:off x="3851920" y="1641783"/>
                            <a:ext cx="1368152" cy="4204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400" b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</a:rPr>
                              <a:t>Факт 2022 г., тыс.руб.</a:t>
                            </a:r>
                            <a:endParaRPr lang="ru-RU" sz="1400" b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2" name="TextBox 10"/>
                          <p:cNvSpPr txBox="1"/>
                          <p:nvPr/>
                        </p:nvSpPr>
                        <p:spPr>
                          <a:xfrm>
                            <a:off x="5364088" y="1641783"/>
                            <a:ext cx="1368152" cy="4204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400" b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</a:rPr>
                              <a:t>Факт 2023 г., тыс.руб.</a:t>
                            </a:r>
                            <a:endParaRPr lang="ru-RU" sz="1400" b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3" name="TextBox 11"/>
                          <p:cNvSpPr txBox="1"/>
                          <p:nvPr/>
                        </p:nvSpPr>
                        <p:spPr>
                          <a:xfrm>
                            <a:off x="6876256" y="1641783"/>
                            <a:ext cx="1368152" cy="4204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400" b="1" dirty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</a:rPr>
                              <a:t>Темп роста к 2022 г., %</a:t>
                            </a:r>
                            <a:endParaRPr lang="ru-RU" sz="1400" b="1" dirty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8" name="Группа 71"/>
                        <p:cNvGrpSpPr/>
                        <p:nvPr/>
                      </p:nvGrpSpPr>
                      <p:grpSpPr>
                        <a:xfrm>
                          <a:off x="827584" y="2204864"/>
                          <a:ext cx="7704856" cy="2160240"/>
                          <a:chOff x="827584" y="2204864"/>
                          <a:chExt cx="7704856" cy="2160240"/>
                        </a:xfrm>
                      </p:grpSpPr>
                      <p:cxnSp>
                        <p:nvCxnSpPr>
                          <p:cNvPr id="44" name="Прямая соединительная линия 7"/>
                          <p:cNvCxnSpPr/>
                          <p:nvPr/>
                        </p:nvCxnSpPr>
                        <p:spPr>
                          <a:xfrm>
                            <a:off x="827584" y="2204864"/>
                            <a:ext cx="7704856" cy="0"/>
                          </a:xfrm>
                          <a:prstGeom prst="line">
                            <a:avLst/>
                          </a:prstGeom>
                          <a:ln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5" name="Прямая соединительная линия 44"/>
                          <p:cNvCxnSpPr/>
                          <p:nvPr/>
                        </p:nvCxnSpPr>
                        <p:spPr>
                          <a:xfrm>
                            <a:off x="827584" y="2636912"/>
                            <a:ext cx="7704856" cy="0"/>
                          </a:xfrm>
                          <a:prstGeom prst="line">
                            <a:avLst/>
                          </a:prstGeom>
                          <a:ln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6" name="Прямая соединительная линия 14"/>
                          <p:cNvCxnSpPr/>
                          <p:nvPr/>
                        </p:nvCxnSpPr>
                        <p:spPr>
                          <a:xfrm>
                            <a:off x="827584" y="3068960"/>
                            <a:ext cx="7704856" cy="0"/>
                          </a:xfrm>
                          <a:prstGeom prst="line">
                            <a:avLst/>
                          </a:prstGeom>
                          <a:ln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7" name="Прямая соединительная линия 46"/>
                          <p:cNvCxnSpPr/>
                          <p:nvPr/>
                        </p:nvCxnSpPr>
                        <p:spPr>
                          <a:xfrm>
                            <a:off x="827584" y="3501008"/>
                            <a:ext cx="7704856" cy="0"/>
                          </a:xfrm>
                          <a:prstGeom prst="line">
                            <a:avLst/>
                          </a:prstGeom>
                          <a:ln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8" name="Прямая соединительная линия 47"/>
                          <p:cNvCxnSpPr/>
                          <p:nvPr/>
                        </p:nvCxnSpPr>
                        <p:spPr>
                          <a:xfrm>
                            <a:off x="827584" y="3933056"/>
                            <a:ext cx="7704856" cy="0"/>
                          </a:xfrm>
                          <a:prstGeom prst="line">
                            <a:avLst/>
                          </a:prstGeom>
                          <a:ln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9" name="Прямая соединительная линия 20"/>
                          <p:cNvCxnSpPr/>
                          <p:nvPr/>
                        </p:nvCxnSpPr>
                        <p:spPr>
                          <a:xfrm>
                            <a:off x="827584" y="4365104"/>
                            <a:ext cx="7704856" cy="0"/>
                          </a:xfrm>
                          <a:prstGeom prst="line">
                            <a:avLst/>
                          </a:prstGeom>
                          <a:ln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39" name="Группа 74"/>
                        <p:cNvGrpSpPr/>
                        <p:nvPr/>
                      </p:nvGrpSpPr>
                      <p:grpSpPr>
                        <a:xfrm>
                          <a:off x="755576" y="2257127"/>
                          <a:ext cx="7488832" cy="480943"/>
                          <a:chOff x="755576" y="2257127"/>
                          <a:chExt cx="7488832" cy="480943"/>
                        </a:xfrm>
                      </p:grpSpPr>
                      <p:sp>
                        <p:nvSpPr>
                          <p:cNvPr id="40" name="TextBox 39"/>
                          <p:cNvSpPr txBox="1"/>
                          <p:nvPr/>
                        </p:nvSpPr>
                        <p:spPr>
                          <a:xfrm>
                            <a:off x="755576" y="2268161"/>
                            <a:ext cx="3672408" cy="46990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ru-RU" sz="1600" b="1" dirty="0" smtClean="0">
                                <a:solidFill>
                                  <a:srgbClr val="3B1615"/>
                                </a:solidFill>
                              </a:rPr>
                              <a:t>ДОХОДЫ, всего, </a:t>
                            </a:r>
                            <a:r>
                              <a:rPr lang="ru-RU" sz="1400" i="1" dirty="0" smtClean="0">
                                <a:solidFill>
                                  <a:srgbClr val="3B1615"/>
                                </a:solidFill>
                              </a:rPr>
                              <a:t>в том числе:</a:t>
                            </a:r>
                          </a:p>
                          <a:p>
                            <a:endParaRPr lang="ru-RU" sz="1600" dirty="0">
                              <a:solidFill>
                                <a:srgbClr val="3B1615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1" name="TextBox 22"/>
                          <p:cNvSpPr txBox="1"/>
                          <p:nvPr/>
                        </p:nvSpPr>
                        <p:spPr>
                          <a:xfrm>
                            <a:off x="5364088" y="2276872"/>
                            <a:ext cx="1440160" cy="27205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600" b="1" dirty="0" smtClean="0">
                                <a:solidFill>
                                  <a:srgbClr val="3B1615"/>
                                </a:solidFill>
                              </a:rPr>
                              <a:t>1 107 960,5</a:t>
                            </a:r>
                            <a:endParaRPr lang="ru-RU" sz="1600" dirty="0">
                              <a:solidFill>
                                <a:srgbClr val="3B1615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2" name="TextBox 27"/>
                          <p:cNvSpPr txBox="1"/>
                          <p:nvPr/>
                        </p:nvSpPr>
                        <p:spPr>
                          <a:xfrm>
                            <a:off x="3851920" y="2276872"/>
                            <a:ext cx="1440160" cy="27205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600" b="1" dirty="0" smtClean="0">
                                <a:solidFill>
                                  <a:srgbClr val="3B1615"/>
                                </a:solidFill>
                              </a:rPr>
                              <a:t>811 448,6</a:t>
                            </a:r>
                            <a:endParaRPr lang="ru-RU" sz="1600" dirty="0">
                              <a:solidFill>
                                <a:srgbClr val="3B1615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3" name="TextBox 42"/>
                          <p:cNvSpPr txBox="1"/>
                          <p:nvPr/>
                        </p:nvSpPr>
                        <p:spPr>
                          <a:xfrm>
                            <a:off x="6804248" y="2257127"/>
                            <a:ext cx="1440160" cy="27205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600" b="1" dirty="0" smtClean="0">
                                <a:solidFill>
                                  <a:srgbClr val="3B1615"/>
                                </a:solidFill>
                              </a:rPr>
                              <a:t>136,5</a:t>
                            </a:r>
                            <a:endParaRPr lang="ru-RU" sz="1600" dirty="0">
                              <a:solidFill>
                                <a:srgbClr val="3B1615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9" name="Группа 76"/>
                    <p:cNvGrpSpPr/>
                    <p:nvPr/>
                  </p:nvGrpSpPr>
                  <p:grpSpPr>
                    <a:xfrm>
                      <a:off x="755576" y="3121223"/>
                      <a:ext cx="7488832" cy="1572511"/>
                      <a:chOff x="755576" y="3121223"/>
                      <a:chExt cx="7488832" cy="1572511"/>
                    </a:xfrm>
                  </p:grpSpPr>
                  <p:sp>
                    <p:nvSpPr>
                      <p:cNvPr id="30" name="TextBox 29"/>
                      <p:cNvSpPr txBox="1"/>
                      <p:nvPr/>
                    </p:nvSpPr>
                    <p:spPr>
                      <a:xfrm>
                        <a:off x="755576" y="3140969"/>
                        <a:ext cx="3672408" cy="42044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ru-RU" sz="14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rPr>
                          <a:t>Удельный вес</a:t>
                        </a:r>
                      </a:p>
                      <a:p>
                        <a:endParaRPr lang="ru-RU" sz="1400" i="1" dirty="0">
                          <a:solidFill>
                            <a:srgbClr val="0070C0"/>
                          </a:solidFill>
                        </a:endParaRPr>
                      </a:p>
                    </p:txBody>
                  </p:sp>
                  <p:sp>
                    <p:nvSpPr>
                      <p:cNvPr id="31" name="TextBox 30"/>
                      <p:cNvSpPr txBox="1"/>
                      <p:nvPr/>
                    </p:nvSpPr>
                    <p:spPr>
                      <a:xfrm>
                        <a:off x="5364088" y="3140968"/>
                        <a:ext cx="1440160" cy="2473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ru-RU" sz="14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rPr>
                          <a:t>13,3 %</a:t>
                        </a:r>
                        <a:endPara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32" name="TextBox 31"/>
                      <p:cNvSpPr txBox="1"/>
                      <p:nvPr/>
                    </p:nvSpPr>
                    <p:spPr>
                      <a:xfrm>
                        <a:off x="3851920" y="3121223"/>
                        <a:ext cx="1440160" cy="2473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ru-RU" sz="14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rPr>
                          <a:t>18,6 %</a:t>
                        </a:r>
                        <a:endParaRPr lang="ru-RU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>
                        <a:off x="6804248" y="4421682"/>
                        <a:ext cx="1440160" cy="27205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ru-RU" sz="1600" b="1" dirty="0" smtClean="0">
                            <a:solidFill>
                              <a:srgbClr val="3B1615"/>
                            </a:solidFill>
                          </a:rPr>
                          <a:t>140,8</a:t>
                        </a:r>
                        <a:endParaRPr lang="ru-RU" sz="1600" dirty="0">
                          <a:solidFill>
                            <a:srgbClr val="3B1615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23" name="Группа 77"/>
                  <p:cNvGrpSpPr/>
                  <p:nvPr/>
                </p:nvGrpSpPr>
                <p:grpSpPr>
                  <a:xfrm>
                    <a:off x="755576" y="3553271"/>
                    <a:ext cx="7488832" cy="480943"/>
                    <a:chOff x="755576" y="3553271"/>
                    <a:chExt cx="7488832" cy="480943"/>
                  </a:xfrm>
                </p:grpSpPr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755576" y="3564305"/>
                      <a:ext cx="3672408" cy="46990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sz="14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Безвозмездные поступления</a:t>
                      </a:r>
                    </a:p>
                    <a:p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5364088" y="3553271"/>
                      <a:ext cx="1440160" cy="2473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960 258,2</a:t>
                      </a:r>
                      <a:endParaRPr lang="ru-RU" sz="1400" b="1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3851920" y="3553271"/>
                      <a:ext cx="1440160" cy="2473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660 575,1</a:t>
                      </a:r>
                      <a:endParaRPr lang="ru-RU" sz="1400" b="1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6804248" y="3553271"/>
                      <a:ext cx="1440160" cy="2473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145,4</a:t>
                      </a:r>
                      <a:endParaRPr lang="ru-RU" sz="1400" b="1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3923928" y="2996952"/>
                <a:ext cx="1440160" cy="247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150 873,5</a:t>
                </a:r>
                <a:endParaRPr lang="ru-RU" b="1" i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436096" y="2977207"/>
                <a:ext cx="1440160" cy="247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147 702,3</a:t>
                </a:r>
                <a:endParaRPr lang="ru-RU" b="1" i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876256" y="2977207"/>
                <a:ext cx="1440160" cy="247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97,9</a:t>
                </a:r>
                <a:endParaRPr lang="ru-RU" b="1" i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12" name="Прямая соединительная линия 20"/>
            <p:cNvCxnSpPr/>
            <p:nvPr/>
          </p:nvCxnSpPr>
          <p:spPr>
            <a:xfrm>
              <a:off x="899592" y="6021288"/>
              <a:ext cx="77048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21"/>
            <p:cNvSpPr txBox="1"/>
            <p:nvPr/>
          </p:nvSpPr>
          <p:spPr>
            <a:xfrm>
              <a:off x="827584" y="5581600"/>
              <a:ext cx="36724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3B1615"/>
                  </a:solidFill>
                </a:rPr>
                <a:t>РАСХОДЫ, всего</a:t>
              </a:r>
              <a:endParaRPr lang="ru-RU" sz="1600" dirty="0">
                <a:solidFill>
                  <a:srgbClr val="3B1615"/>
                </a:solidFill>
              </a:endParaRPr>
            </a:p>
          </p:txBody>
        </p:sp>
        <p:sp>
          <p:nvSpPr>
            <p:cNvPr id="14" name="TextBox 31"/>
            <p:cNvSpPr txBox="1"/>
            <p:nvPr/>
          </p:nvSpPr>
          <p:spPr>
            <a:xfrm>
              <a:off x="3923928" y="5566269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3B1615"/>
                  </a:solidFill>
                </a:rPr>
                <a:t>798 135,8</a:t>
              </a:r>
              <a:endParaRPr lang="ru-RU" sz="1600" dirty="0">
                <a:solidFill>
                  <a:srgbClr val="3B1615"/>
                </a:solidFill>
              </a:endParaRPr>
            </a:p>
          </p:txBody>
        </p:sp>
        <p:sp>
          <p:nvSpPr>
            <p:cNvPr id="15" name="TextBox 26"/>
            <p:cNvSpPr txBox="1"/>
            <p:nvPr/>
          </p:nvSpPr>
          <p:spPr>
            <a:xfrm>
              <a:off x="5436096" y="5566269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3B1615"/>
                  </a:solidFill>
                </a:rPr>
                <a:t>1 124 171,0</a:t>
              </a:r>
              <a:endParaRPr lang="ru-RU" sz="1600" dirty="0">
                <a:solidFill>
                  <a:srgbClr val="3B1615"/>
                </a:solidFill>
              </a:endParaRPr>
            </a:p>
          </p:txBody>
        </p:sp>
      </p:grpSp>
      <p:sp>
        <p:nvSpPr>
          <p:cNvPr id="64" name="Заголовок 1"/>
          <p:cNvSpPr txBox="1">
            <a:spLocks/>
          </p:cNvSpPr>
          <p:nvPr/>
        </p:nvSpPr>
        <p:spPr>
          <a:xfrm>
            <a:off x="1763688" y="332656"/>
            <a:ext cx="568863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ИСПОЛНЕНИЕ</a:t>
            </a:r>
            <a:r>
              <a:rPr kumimoji="0" lang="ru-RU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РОДИНСКОГО РАЙОННОГО БЮДЖЕТА</a:t>
            </a:r>
            <a:r>
              <a:rPr kumimoji="0" lang="ru-RU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332656"/>
            <a:ext cx="69847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ДИНАМИКА ДОХОДОВ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РОДИНСКОГО РАЙОННОГО БЮДЖЕТА</a:t>
            </a:r>
            <a:r>
              <a:rPr kumimoji="0" lang="ru-RU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340768"/>
          <a:ext cx="849694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4014" y="1043444"/>
            <a:ext cx="4456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cap="all" spc="0" baseline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Налоговые доходы – 112 215 тыс.руб.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635732"/>
            <a:ext cx="4601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cap="all" spc="0" baseline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defRPr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Неналоговые доходы – 35 487 тыс.руб.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51520" y="1412776"/>
          <a:ext cx="871296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0" y="3645024"/>
          <a:ext cx="9144000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1763688" y="332656"/>
            <a:ext cx="568863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СТРУКТУРА НАЛОГОВЫХ И НЕНАЛОГОВЫХ ДОХОДОВ РАЙОННОГО БЮДЖЕТА В 2023 ГОДУ</a:t>
            </a:r>
            <a:r>
              <a:rPr kumimoji="0" lang="ru-RU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/>
        </p:nvGraphicFramePr>
        <p:xfrm>
          <a:off x="251520" y="1052736"/>
          <a:ext cx="8640960" cy="5242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763688" y="332656"/>
            <a:ext cx="568863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СТРУКТУРА РАСХОДОВ РАЙОННОГО БЮДЖЕТА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 2023 ГОДУ</a:t>
            </a:r>
            <a:r>
              <a:rPr kumimoji="0" lang="ru-RU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6330806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 бюджета – 1 124 171,0 тыс.руб.     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:\Павел (муниципальные услуги)\ДЛЯ СЛАЙДОВ\12 водопровод с. Родино\WhatsApp Image 2023-04-20 at 15.48.45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8640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O:\Павел (муниципальные услуги)\ДЛЯ СЛАЙДОВ\12 водопровод с. Родино\PHOTO-2024-03-25-16-39-36.jpg"/>
          <p:cNvPicPr>
            <a:picLocks noChangeAspect="1" noChangeArrowheads="1"/>
          </p:cNvPicPr>
          <p:nvPr/>
        </p:nvPicPr>
        <p:blipFill>
          <a:blip r:embed="rId3" cstate="print"/>
          <a:srcRect b="11053"/>
          <a:stretch>
            <a:fillRect/>
          </a:stretch>
        </p:blipFill>
        <p:spPr bwMode="auto">
          <a:xfrm>
            <a:off x="830135" y="188640"/>
            <a:ext cx="388588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O:\Павел (муниципальные услуги)\ДЛЯ СЛАЙДОВ\13 Новотроицк сквавжина\PHOTO-2024-03-25-16-31-10.jpg"/>
          <p:cNvPicPr>
            <a:picLocks noChangeAspect="1" noChangeArrowheads="1"/>
          </p:cNvPicPr>
          <p:nvPr/>
        </p:nvPicPr>
        <p:blipFill>
          <a:blip r:embed="rId4" cstate="print"/>
          <a:srcRect l="26339" r="33707"/>
          <a:stretch>
            <a:fillRect/>
          </a:stretch>
        </p:blipFill>
        <p:spPr bwMode="auto">
          <a:xfrm>
            <a:off x="251520" y="2996952"/>
            <a:ext cx="281307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O:\Павел (муниципальные услуги)\ДЛЯ СЛАЙДОВ\14 Центральное скважина\PHOTO-2024-03-27-09-16-09.jpg"/>
          <p:cNvPicPr>
            <a:picLocks noChangeAspect="1" noChangeArrowheads="1"/>
          </p:cNvPicPr>
          <p:nvPr/>
        </p:nvPicPr>
        <p:blipFill>
          <a:blip r:embed="rId5" cstate="print"/>
          <a:srcRect t="6203" r="49673" b="44150"/>
          <a:stretch>
            <a:fillRect/>
          </a:stretch>
        </p:blipFill>
        <p:spPr bwMode="auto">
          <a:xfrm>
            <a:off x="3131840" y="3068960"/>
            <a:ext cx="235406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O:\Павел (муниципальные услуги)\ДЛЯ СЛАЙДОВ\15 теплосети Мирный\PHOTO-2024-03-25-16-27-40.jpg"/>
          <p:cNvPicPr>
            <a:picLocks noChangeAspect="1" noChangeArrowheads="1"/>
          </p:cNvPicPr>
          <p:nvPr/>
        </p:nvPicPr>
        <p:blipFill>
          <a:blip r:embed="rId6" cstate="print"/>
          <a:srcRect r="29453"/>
          <a:stretch>
            <a:fillRect/>
          </a:stretch>
        </p:blipFill>
        <p:spPr bwMode="auto">
          <a:xfrm flipH="1">
            <a:off x="5652120" y="2780928"/>
            <a:ext cx="33866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O:\Павел (муниципальные услуги)\ДЛЯ СЛАЙДОВ\16 котел с. Раздольное\PHOTO-2024-03-26-12-13-57.jpg"/>
          <p:cNvPicPr>
            <a:picLocks noChangeAspect="1" noChangeArrowheads="1"/>
          </p:cNvPicPr>
          <p:nvPr/>
        </p:nvPicPr>
        <p:blipFill>
          <a:blip r:embed="rId7" cstate="print"/>
          <a:srcRect r="12081" b="30818"/>
          <a:stretch>
            <a:fillRect/>
          </a:stretch>
        </p:blipFill>
        <p:spPr bwMode="auto">
          <a:xfrm>
            <a:off x="5620116" y="4841776"/>
            <a:ext cx="341638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O:\Павел (муниципальные услуги)\ДЛЯ СЛАЙДОВ\11 ГСТ\PHOTO-2024-03-25-16-41-41.jpg"/>
          <p:cNvPicPr>
            <a:picLocks noChangeAspect="1" noChangeArrowheads="1"/>
          </p:cNvPicPr>
          <p:nvPr/>
        </p:nvPicPr>
        <p:blipFill>
          <a:blip r:embed="rId2" cstate="print"/>
          <a:srcRect b="20411"/>
          <a:stretch>
            <a:fillRect/>
          </a:stretch>
        </p:blipFill>
        <p:spPr bwMode="auto">
          <a:xfrm>
            <a:off x="251520" y="692696"/>
            <a:ext cx="468207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O:\Павел (муниципальные услуги)\ДЛЯ СЛАЙДОВ\11 ГСТ\PHOTO-2024-03-25-16-41-43.jpg"/>
          <p:cNvPicPr>
            <a:picLocks noChangeAspect="1" noChangeArrowheads="1"/>
          </p:cNvPicPr>
          <p:nvPr/>
        </p:nvPicPr>
        <p:blipFill>
          <a:blip r:embed="rId3" cstate="print"/>
          <a:srcRect b="4245"/>
          <a:stretch>
            <a:fillRect/>
          </a:stretch>
        </p:blipFill>
        <p:spPr bwMode="auto">
          <a:xfrm>
            <a:off x="5000855" y="692696"/>
            <a:ext cx="3891625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БОУ Степновская СО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74" b="10380"/>
          <a:stretch>
            <a:fillRect/>
          </a:stretch>
        </p:blipFill>
        <p:spPr bwMode="auto">
          <a:xfrm>
            <a:off x="179512" y="1844824"/>
            <a:ext cx="4104456" cy="240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2" r="6073" b="11974"/>
          <a:stretch>
            <a:fillRect/>
          </a:stretch>
        </p:blipFill>
        <p:spPr>
          <a:xfrm>
            <a:off x="4716015" y="4176464"/>
            <a:ext cx="3833171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861"/>
          <a:stretch/>
        </p:blipFill>
        <p:spPr>
          <a:xfrm>
            <a:off x="467544" y="4149080"/>
            <a:ext cx="3816424" cy="2805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O:\Павел (муниципальные услуги)\ДЛЯ СЛАЙДОВ\1 Степное школа\PHOTO-2024-03-25-16-18-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0"/>
            <a:ext cx="4761267" cy="2142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O:\Павел (муниципальные услуги)\ДЛЯ СЛАЙДОВ\1 Степное школа\PHOTO-2024-03-25-16-16-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20480" y="2098880"/>
            <a:ext cx="4716016" cy="212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Public\Videos\Downloads\WhatsApp Image 2024-03-27 at 14.31.16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4624"/>
            <a:ext cx="416046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4591</TotalTime>
  <Words>504</Words>
  <Application>Microsoft Office PowerPoint</Application>
  <PresentationFormat>Экран (4:3)</PresentationFormat>
  <Paragraphs>157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Отчет об исполнении Родинского районного бюджета за 2023 год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ДОХОДЫ РАЙОННОГО БЮДЖЕТА</dc:title>
  <dc:creator>Fin12</dc:creator>
  <cp:lastModifiedBy>Алена Мищенко</cp:lastModifiedBy>
  <cp:revision>438</cp:revision>
  <dcterms:created xsi:type="dcterms:W3CDTF">2021-03-01T04:53:51Z</dcterms:created>
  <dcterms:modified xsi:type="dcterms:W3CDTF">2024-05-29T09:59:24Z</dcterms:modified>
</cp:coreProperties>
</file>