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9"/>
  </p:notesMasterIdLst>
  <p:sldIdLst>
    <p:sldId id="263" r:id="rId2"/>
    <p:sldId id="275" r:id="rId3"/>
    <p:sldId id="276" r:id="rId4"/>
    <p:sldId id="277" r:id="rId5"/>
    <p:sldId id="278" r:id="rId6"/>
    <p:sldId id="280" r:id="rId7"/>
    <p:sldId id="281" r:id="rId8"/>
  </p:sldIdLst>
  <p:sldSz cx="9144000" cy="6858000" type="screen4x3"/>
  <p:notesSz cx="6808788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C1DF"/>
    <a:srgbClr val="F6BB44"/>
    <a:srgbClr val="3F1E03"/>
    <a:srgbClr val="3B1615"/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46.200\&#1089;&#1077;&#1088;&#1074;&#1077;&#1088;\&#1060;&#1040;&#1049;&#1051;&#1067;%20&#1055;&#1054;&#1051;&#1068;&#1047;&#1054;&#1042;&#1040;&#1058;&#1045;&#1051;&#1045;&#1049;\&#1041;&#1102;&#1076;&#1078;&#1077;&#1090;&#1085;&#1099;&#1081;%20&#1086;&#1090;&#1076;&#1077;&#1083;\&#1055;&#1072;&#1087;&#1082;&#1072;%20&#1041;&#1070;&#1044;&#1046;&#1045;&#1058;&#1054;&#1042;\&#1048;&#1057;&#1055;&#1054;&#1051;&#1053;&#1045;&#1053;&#1048;&#1045;%20&#1041;&#1070;&#1044;&#1046;&#1045;&#1058;&#1040;\&#1048;&#1057;&#1055;&#1054;&#1051;&#1053;&#1045;&#1053;&#1048;&#1045;%202022%20&#1043;&#1054;&#1044;\&#1048;&#1089;&#1087;&#1086;&#1083;&#1085;&#1077;&#1085;&#1080;&#1077;%20&#1079;&#1072;%202022%20&#1075;&#1086;&#1076;\&#1057;&#1083;&#1072;&#1081;&#1076;&#1099;%20&#1082;%20&#1076;&#1086;&#1082;&#1083;&#1072;&#1076;&#1091;%20&#1080;&#1089;&#1087;&#1086;&#1083;&#1085;&#1077;&#1085;&#1080;&#1077;\&#1044;&#1080;&#1072;&#1075;&#1088;&#1072;&#1084;&#1084;&#1099;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46.200\&#1089;&#1077;&#1088;&#1074;&#1077;&#1088;\&#1060;&#1040;&#1049;&#1051;&#1067;%20&#1055;&#1054;&#1051;&#1068;&#1047;&#1054;&#1042;&#1040;&#1058;&#1045;&#1051;&#1045;&#1049;\&#1041;&#1102;&#1076;&#1078;&#1077;&#1090;&#1085;&#1099;&#1081;%20&#1086;&#1090;&#1076;&#1077;&#1083;\&#1055;&#1072;&#1087;&#1082;&#1072;%20&#1041;&#1070;&#1044;&#1046;&#1045;&#1058;&#1054;&#1042;\&#1048;&#1057;&#1055;&#1054;&#1051;&#1053;&#1045;&#1053;&#1048;&#1045;%20&#1041;&#1070;&#1044;&#1046;&#1045;&#1058;&#1040;\&#1048;&#1057;&#1055;&#1054;&#1051;&#1053;&#1045;&#1053;&#1048;&#1045;%202022%20&#1043;&#1054;&#1044;\&#1048;&#1089;&#1087;&#1086;&#1083;&#1085;&#1077;&#1085;&#1080;&#1077;%20&#1079;&#1072;%202022%20&#1075;&#1086;&#1076;\&#1057;&#1083;&#1072;&#1081;&#1076;&#1099;%20&#1082;%20&#1076;&#1086;&#1082;&#1083;&#1072;&#1076;&#1091;%20&#1080;&#1089;&#1087;&#1086;&#1083;&#1085;&#1077;&#1085;&#1080;&#1077;\&#1044;&#1080;&#1072;&#1075;&#1088;&#1072;&#1084;&#1084;&#1099;2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192.168.46.200\&#1089;&#1077;&#1088;&#1074;&#1077;&#1088;\&#1060;&#1040;&#1049;&#1051;&#1067;%20&#1055;&#1054;&#1051;&#1068;&#1047;&#1054;&#1042;&#1040;&#1058;&#1045;&#1051;&#1045;&#1049;\&#1041;&#1102;&#1076;&#1078;&#1077;&#1090;&#1085;&#1099;&#1081;%20&#1086;&#1090;&#1076;&#1077;&#1083;\&#1055;&#1072;&#1087;&#1082;&#1072;%20&#1041;&#1070;&#1044;&#1046;&#1045;&#1058;&#1054;&#1042;\&#1048;&#1057;&#1055;&#1054;&#1051;&#1053;&#1045;&#1053;&#1048;&#1045;%20&#1041;&#1070;&#1044;&#1046;&#1045;&#1058;&#1040;\&#1048;&#1057;&#1055;&#1054;&#1051;&#1053;&#1045;&#1053;&#1048;&#1045;%202022%20&#1043;&#1054;&#1044;\&#1048;&#1089;&#1087;&#1086;&#1083;&#1085;&#1077;&#1085;&#1080;&#1077;%20&#1079;&#1072;%202022%20&#1075;&#1086;&#1076;\&#1057;&#1083;&#1072;&#1081;&#1076;&#1099;%20&#1082;%20&#1076;&#1086;&#1082;&#1083;&#1072;&#1076;&#1091;%20&#1080;&#1089;&#1087;&#1086;&#1083;&#1085;&#1077;&#1085;&#1080;&#1077;\&#1044;&#1080;&#1072;&#1075;&#1088;&#1072;&#1084;&#1084;&#1099;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46.200\&#1089;&#1077;&#1088;&#1074;&#1077;&#1088;\&#1060;&#1040;&#1049;&#1051;&#1067;%20&#1055;&#1054;&#1051;&#1068;&#1047;&#1054;&#1042;&#1040;&#1058;&#1045;&#1051;&#1045;&#1049;\&#1041;&#1102;&#1076;&#1078;&#1077;&#1090;&#1085;&#1099;&#1081;%20&#1086;&#1090;&#1076;&#1077;&#1083;\&#1055;&#1072;&#1087;&#1082;&#1072;%20&#1041;&#1070;&#1044;&#1046;&#1045;&#1058;&#1054;&#1042;\&#1048;&#1057;&#1055;&#1054;&#1051;&#1053;&#1045;&#1053;&#1048;&#1045;%20&#1041;&#1070;&#1044;&#1046;&#1045;&#1058;&#1040;\&#1048;&#1057;&#1055;&#1054;&#1051;&#1053;&#1045;&#1053;&#1048;&#1045;%202022%20&#1043;&#1054;&#1044;\&#1048;&#1089;&#1087;&#1086;&#1083;&#1085;&#1077;&#1085;&#1080;&#1077;%20&#1079;&#1072;%202022%20&#1075;&#1086;&#1076;\&#1057;&#1083;&#1072;&#1081;&#1076;&#1099;%20&#1082;%20&#1076;&#1086;&#1082;&#1083;&#1072;&#1076;&#1091;%20&#1080;&#1089;&#1087;&#1086;&#1083;&#1085;&#1077;&#1085;&#1080;&#1077;\&#1044;&#1080;&#1072;&#1075;&#1088;&#1072;&#1084;&#1084;&#1099;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0672999474417372"/>
          <c:y val="0.12496412435655317"/>
          <c:w val="0.52444666938716156"/>
          <c:h val="0.72067686923675145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2.6975501653662445E-3"/>
                  <c:y val="-0.3057825750842508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71990</a:t>
                    </a:r>
                    <a:r>
                      <a:rPr lang="ru-RU" dirty="0" smtClean="0"/>
                      <a:t> тыс.руб.</a:t>
                    </a:r>
                    <a:r>
                      <a:rPr lang="en-US" dirty="0" smtClean="0"/>
                      <a:t>; </a:t>
                    </a:r>
                    <a:r>
                      <a:rPr lang="en-US" dirty="0"/>
                      <a:t>62%</a:t>
                    </a:r>
                  </a:p>
                </c:rich>
              </c:tx>
              <c:showVal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9380</a:t>
                    </a:r>
                    <a:r>
                      <a:rPr lang="ru-RU" smtClean="0"/>
                      <a:t> тыс.руб.</a:t>
                    </a:r>
                    <a:r>
                      <a:rPr lang="en-US" smtClean="0"/>
                      <a:t>;</a:t>
                    </a:r>
                    <a:endParaRPr lang="ru-RU" smtClean="0"/>
                  </a:p>
                  <a:p>
                    <a:r>
                      <a:rPr lang="en-US" smtClean="0"/>
                      <a:t>8</a:t>
                    </a:r>
                    <a:r>
                      <a:rPr lang="en-US"/>
                      <a:t>%</a:t>
                    </a:r>
                  </a:p>
                </c:rich>
              </c:tx>
              <c:showVal val="1"/>
              <c:showPercent val="1"/>
            </c:dLbl>
            <c:dLbl>
              <c:idx val="2"/>
              <c:layout>
                <c:manualLayout>
                  <c:x val="-4.4082975823199234E-3"/>
                  <c:y val="-2.527468012813394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32102</a:t>
                    </a:r>
                    <a:r>
                      <a:rPr lang="ru-RU" dirty="0" smtClean="0"/>
                      <a:t> тыс.руб.</a:t>
                    </a:r>
                    <a:r>
                      <a:rPr lang="en-US" dirty="0" smtClean="0"/>
                      <a:t>; </a:t>
                    </a:r>
                    <a:r>
                      <a:rPr lang="en-US" dirty="0"/>
                      <a:t>28%</a:t>
                    </a:r>
                  </a:p>
                </c:rich>
              </c:tx>
              <c:showVal val="1"/>
              <c:showPercent val="1"/>
            </c:dLbl>
            <c:dLbl>
              <c:idx val="3"/>
              <c:layout>
                <c:manualLayout>
                  <c:x val="0.11562163498927482"/>
                  <c:y val="5.6299589397474356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2009</a:t>
                    </a:r>
                    <a:r>
                      <a:rPr lang="ru-RU" smtClean="0"/>
                      <a:t> тыс.руб.</a:t>
                    </a:r>
                    <a:r>
                      <a:rPr lang="en-US" smtClean="0"/>
                      <a:t>;</a:t>
                    </a:r>
                    <a:endParaRPr lang="ru-RU" smtClean="0"/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2%</a:t>
                    </a:r>
                  </a:p>
                </c:rich>
              </c:tx>
              <c:showVal val="1"/>
              <c:showPercent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  <c:showPercent val="1"/>
            <c:showLeaderLines val="1"/>
          </c:dLbls>
          <c:cat>
            <c:strRef>
              <c:f>(Доходы!$B$8,Доходы!$B$9,Доходы!$B$10,Доходы!$B$12)</c:f>
              <c:strCache>
                <c:ptCount val="4"/>
                <c:pt idx="0">
                  <c:v>Налог на доходы физических лиц</c:v>
                </c:pt>
                <c:pt idx="1">
                  <c:v>Акцизы по подакцизным товарам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</c:strCache>
            </c:strRef>
          </c:cat>
          <c:val>
            <c:numRef>
              <c:f>(Доходы!$N$8,Доходы!$N$9,Доходы!$N$10,Доходы!$N$12)</c:f>
              <c:numCache>
                <c:formatCode>0</c:formatCode>
                <c:ptCount val="4"/>
                <c:pt idx="0">
                  <c:v>71989.7</c:v>
                </c:pt>
                <c:pt idx="1">
                  <c:v>9379.6</c:v>
                </c:pt>
                <c:pt idx="2">
                  <c:v>32101.5</c:v>
                </c:pt>
                <c:pt idx="3">
                  <c:v>2009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>
        <c:manualLayout>
          <c:xMode val="edge"/>
          <c:yMode val="edge"/>
          <c:x val="0.67302991975250703"/>
          <c:y val="0.39709187405103136"/>
          <c:w val="0.32527422166767861"/>
          <c:h val="0.30134961856090081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4633016641138241"/>
          <c:y val="0.17693015170031634"/>
          <c:w val="0.5029667696303316"/>
          <c:h val="0.72124845976709662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6.0093617916593504E-2"/>
                  <c:y val="-0.51870749489647161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  </a:t>
                    </a:r>
                    <a:r>
                      <a:rPr lang="en-US" sz="1400" dirty="0" smtClean="0"/>
                      <a:t>26841</a:t>
                    </a:r>
                    <a:r>
                      <a:rPr lang="ru-RU" sz="1400" dirty="0" smtClean="0"/>
                      <a:t> тыс.руб.</a:t>
                    </a:r>
                    <a:r>
                      <a:rPr lang="en-US" sz="1400" dirty="0" smtClean="0"/>
                      <a:t>;</a:t>
                    </a:r>
                    <a:endParaRPr lang="ru-RU" sz="1400" dirty="0" smtClean="0"/>
                  </a:p>
                  <a:p>
                    <a:r>
                      <a:rPr lang="en-US" sz="1400" dirty="0" smtClean="0"/>
                      <a:t> </a:t>
                    </a:r>
                    <a:r>
                      <a:rPr lang="en-US" sz="1400" dirty="0"/>
                      <a:t>76%</a:t>
                    </a:r>
                  </a:p>
                </c:rich>
              </c:tx>
              <c:showVal val="1"/>
              <c:showPercent val="1"/>
            </c:dLbl>
            <c:dLbl>
              <c:idx val="2"/>
              <c:layout>
                <c:manualLayout>
                  <c:x val="-3.9032548296090971E-2"/>
                  <c:y val="0.23122493965316984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  </a:t>
                    </a:r>
                    <a:r>
                      <a:rPr lang="en-US" sz="1400" dirty="0" smtClean="0"/>
                      <a:t>4220</a:t>
                    </a:r>
                    <a:r>
                      <a:rPr lang="ru-RU" sz="1400" dirty="0" smtClean="0"/>
                      <a:t> тыс.руб.</a:t>
                    </a:r>
                    <a:r>
                      <a:rPr lang="en-US" sz="1400" dirty="0" smtClean="0"/>
                      <a:t>;</a:t>
                    </a:r>
                    <a:endParaRPr lang="ru-RU" sz="1400" dirty="0" smtClean="0"/>
                  </a:p>
                  <a:p>
                    <a:r>
                      <a:rPr lang="ru-RU" sz="1400" dirty="0" smtClean="0"/>
                      <a:t> </a:t>
                    </a:r>
                    <a:r>
                      <a:rPr lang="en-US" sz="1400" dirty="0" smtClean="0"/>
                      <a:t>12</a:t>
                    </a:r>
                    <a:r>
                      <a:rPr lang="en-US" sz="1400" dirty="0"/>
                      <a:t>%</a:t>
                    </a:r>
                  </a:p>
                </c:rich>
              </c:tx>
              <c:showVal val="1"/>
              <c:showPercent val="1"/>
            </c:dLbl>
            <c:dLbl>
              <c:idx val="3"/>
              <c:layout>
                <c:manualLayout>
                  <c:x val="-5.6508286198288703E-2"/>
                  <c:y val="6.2180810731991831E-2"/>
                </c:manualLayout>
              </c:layout>
              <c:tx>
                <c:rich>
                  <a:bodyPr/>
                  <a:lstStyle/>
                  <a:p>
                    <a:r>
                      <a:rPr lang="en-US" sz="1400" smtClean="0"/>
                      <a:t>1144</a:t>
                    </a:r>
                    <a:r>
                      <a:rPr lang="ru-RU" sz="1400" smtClean="0"/>
                      <a:t> тыс.руб.</a:t>
                    </a:r>
                    <a:r>
                      <a:rPr lang="en-US" sz="1400" smtClean="0"/>
                      <a:t>;</a:t>
                    </a:r>
                    <a:endParaRPr lang="ru-RU" sz="1400" smtClean="0"/>
                  </a:p>
                  <a:p>
                    <a:r>
                      <a:rPr lang="en-US" sz="1400" smtClean="0"/>
                      <a:t> </a:t>
                    </a:r>
                    <a:r>
                      <a:rPr lang="en-US" sz="1400"/>
                      <a:t>3%</a:t>
                    </a:r>
                  </a:p>
                </c:rich>
              </c:tx>
              <c:showVal val="1"/>
              <c:showPercent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400" smtClean="0"/>
                      <a:t>7</a:t>
                    </a:r>
                    <a:r>
                      <a:rPr lang="en-US" smtClean="0"/>
                      <a:t>81</a:t>
                    </a:r>
                    <a:r>
                      <a:rPr lang="ru-RU" smtClean="0"/>
                      <a:t> тыс.руб</a:t>
                    </a:r>
                    <a:r>
                      <a:rPr lang="en-US" smtClean="0"/>
                      <a:t>; </a:t>
                    </a:r>
                    <a:r>
                      <a:rPr lang="en-US"/>
                      <a:t>2%</a:t>
                    </a:r>
                  </a:p>
                </c:rich>
              </c:tx>
              <c:showVal val="1"/>
              <c:showPercent val="1"/>
            </c:dLbl>
            <c:dLbl>
              <c:idx val="5"/>
              <c:layout>
                <c:manualLayout>
                  <c:x val="9.050911747268986E-2"/>
                  <c:y val="-2.3436570428696412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 </a:t>
                    </a:r>
                    <a:r>
                      <a:rPr lang="en-US" dirty="0" smtClean="0"/>
                      <a:t>2408</a:t>
                    </a:r>
                    <a:r>
                      <a:rPr lang="ru-RU" dirty="0" smtClean="0"/>
                      <a:t> тыс.руб.</a:t>
                    </a:r>
                    <a:r>
                      <a:rPr lang="en-US" dirty="0" smtClean="0"/>
                      <a:t>; </a:t>
                    </a:r>
                    <a:r>
                      <a:rPr lang="en-US" dirty="0"/>
                      <a:t>7%</a:t>
                    </a:r>
                  </a:p>
                </c:rich>
              </c:tx>
              <c:showVal val="1"/>
              <c:showPercent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  <c:showPercent val="1"/>
            <c:showLeaderLines val="1"/>
          </c:dLbls>
          <c:cat>
            <c:strRef>
              <c:f>(Доходы!$B$14,Доходы!$B$15,Доходы!$B$16,Доходы!$B$17,Доходы!$B$18,Доходы!$B$19)</c:f>
              <c:strCache>
                <c:ptCount val="6"/>
                <c:pt idx="0">
                  <c:v>Доходы от использования имущества, находящегося в муниципальной собственности</c:v>
                </c:pt>
                <c:pt idx="1">
                  <c:v>Платежи при пользовании природными ресурсами</c:v>
                </c:pt>
                <c:pt idx="2">
                  <c:v>Доходы от оказания платных услуг (работ) и компенсации затрат</c:v>
                </c:pt>
                <c:pt idx="3">
                  <c:v>Доходы от продажи материальных и нематериальных активов</c:v>
                </c:pt>
                <c:pt idx="4">
                  <c:v>Штрафы, санкции, возмещение ущерба</c:v>
                </c:pt>
                <c:pt idx="5">
                  <c:v>Прочие неналоговые доходы</c:v>
                </c:pt>
              </c:strCache>
            </c:strRef>
          </c:cat>
          <c:val>
            <c:numRef>
              <c:f>(Доходы!$N$14,Доходы!$N$15,Доходы!$N$16,Доходы!$N$17,Доходы!$N$18,Доходы!$N$19)</c:f>
              <c:numCache>
                <c:formatCode>General</c:formatCode>
                <c:ptCount val="6"/>
                <c:pt idx="0" formatCode="0">
                  <c:v>26841.3</c:v>
                </c:pt>
                <c:pt idx="2" formatCode="0">
                  <c:v>4220.1000000000004</c:v>
                </c:pt>
                <c:pt idx="3" formatCode="0">
                  <c:v>1143.5</c:v>
                </c:pt>
                <c:pt idx="4" formatCode="0">
                  <c:v>781.3</c:v>
                </c:pt>
                <c:pt idx="5" formatCode="0">
                  <c:v>2407.5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66224347112615978"/>
          <c:y val="4.4456550282291903E-2"/>
          <c:w val="0.32088211929254767"/>
          <c:h val="0.85413000068768663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27543417794848207"/>
          <c:y val="0.27835060810236789"/>
          <c:w val="0.43762387016521997"/>
          <c:h val="0.7207922567427153"/>
        </c:manualLayout>
      </c:layout>
      <c:pieChart>
        <c:varyColors val="1"/>
        <c:ser>
          <c:idx val="0"/>
          <c:order val="0"/>
          <c:tx>
            <c:v>Расходы</c:v>
          </c:tx>
          <c:explosion val="25"/>
          <c:dPt>
            <c:idx val="0"/>
            <c:spPr>
              <a:solidFill>
                <a:schemeClr val="accent2"/>
              </a:solidFill>
            </c:spPr>
          </c:dPt>
          <c:dPt>
            <c:idx val="1"/>
            <c:spPr>
              <a:solidFill>
                <a:srgbClr val="F6BB44"/>
              </a:solidFill>
            </c:spPr>
          </c:dPt>
          <c:dPt>
            <c:idx val="2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3"/>
            <c:spPr>
              <a:solidFill>
                <a:schemeClr val="accent3"/>
              </a:solidFill>
            </c:spPr>
          </c:dPt>
          <c:dPt>
            <c:idx val="4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5"/>
            <c:spPr>
              <a:solidFill>
                <a:schemeClr val="accent2">
                  <a:lumMod val="50000"/>
                </a:schemeClr>
              </a:solidFill>
            </c:spPr>
          </c:dPt>
          <c:dPt>
            <c:idx val="6"/>
            <c:spPr>
              <a:solidFill>
                <a:schemeClr val="accent1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Percent val="1"/>
            <c:showLeaderLines val="1"/>
          </c:dLbls>
          <c:cat>
            <c:strRef>
              <c:f>Расходы!$A$4:$A$10</c:f>
              <c:strCache>
                <c:ptCount val="7"/>
                <c:pt idx="0">
                  <c:v>Образование</c:v>
                </c:pt>
                <c:pt idx="1">
                  <c:v>ЖКХ</c:v>
                </c:pt>
                <c:pt idx="2">
                  <c:v>Общегосударственные вопросы</c:v>
                </c:pt>
                <c:pt idx="3">
                  <c:v>Национальная экономика</c:v>
                </c:pt>
                <c:pt idx="4">
                  <c:v>Культура, кинематография</c:v>
                </c:pt>
                <c:pt idx="5">
                  <c:v>Межбюджетные трансферты общего характера бюджетам муниципальных образований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Расходы!$B$4:$B$10</c:f>
              <c:numCache>
                <c:formatCode>0%</c:formatCode>
                <c:ptCount val="7"/>
                <c:pt idx="0">
                  <c:v>0.60000000000000042</c:v>
                </c:pt>
                <c:pt idx="1">
                  <c:v>0.19</c:v>
                </c:pt>
                <c:pt idx="2">
                  <c:v>8.0000000000000043E-2</c:v>
                </c:pt>
                <c:pt idx="3">
                  <c:v>0.05</c:v>
                </c:pt>
                <c:pt idx="4">
                  <c:v>3.0000000000000002E-2</c:v>
                </c:pt>
                <c:pt idx="5">
                  <c:v>3.0000000000000002E-2</c:v>
                </c:pt>
                <c:pt idx="6">
                  <c:v>2.0000000000000011E-2</c:v>
                </c:pt>
              </c:numCache>
            </c:numRef>
          </c:val>
        </c:ser>
        <c:dLbls>
          <c:showPercent val="1"/>
        </c:dLbls>
        <c:firstSliceAng val="0"/>
      </c:pieChart>
    </c:plotArea>
    <c:plotVisOnly val="1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7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0.27724123925068467"/>
          <c:y val="7.7203295494400401E-2"/>
          <c:w val="0.67357300801703035"/>
          <c:h val="0.85101349850016661"/>
        </c:manualLayout>
      </c:layout>
      <c:bar3DChart>
        <c:barDir val="col"/>
        <c:grouping val="clustered"/>
        <c:ser>
          <c:idx val="2"/>
          <c:order val="0"/>
          <c:tx>
            <c:strRef>
              <c:f>ппми!$D$2</c:f>
              <c:strCache>
                <c:ptCount val="1"/>
                <c:pt idx="0">
                  <c:v>Общая стоимость (тыс.руб.)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dLbls>
            <c:delete val="1"/>
          </c:dLbls>
          <c:cat>
            <c:strRef>
              <c:f>(ппми!$A$3:$A$7,ппми!$A$8)</c:f>
              <c:strCache>
                <c:ptCount val="6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  <c:pt idx="4">
                  <c:v>2022 год</c:v>
                </c:pt>
                <c:pt idx="5">
                  <c:v>2023 год</c:v>
                </c:pt>
              </c:strCache>
            </c:strRef>
          </c:cat>
          <c:val>
            <c:numRef>
              <c:f>(ппми!$D$3:$D$7,ппми!$D$8)</c:f>
              <c:numCache>
                <c:formatCode>0</c:formatCode>
                <c:ptCount val="6"/>
                <c:pt idx="0">
                  <c:v>3028.9749999999999</c:v>
                </c:pt>
                <c:pt idx="1">
                  <c:v>10228.351000000001</c:v>
                </c:pt>
                <c:pt idx="2">
                  <c:v>13184.805999999999</c:v>
                </c:pt>
                <c:pt idx="3">
                  <c:v>20199.534</c:v>
                </c:pt>
                <c:pt idx="4">
                  <c:v>26891.665000000001</c:v>
                </c:pt>
                <c:pt idx="5">
                  <c:v>30756.138999999996</c:v>
                </c:pt>
              </c:numCache>
            </c:numRef>
          </c:val>
        </c:ser>
        <c:dLbls>
          <c:showVal val="1"/>
        </c:dLbls>
        <c:gapWidth val="75"/>
        <c:shape val="cylinder"/>
        <c:axId val="81234176"/>
        <c:axId val="83448960"/>
        <c:axId val="0"/>
      </c:bar3DChart>
      <c:catAx>
        <c:axId val="8123417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3448960"/>
        <c:crosses val="autoZero"/>
        <c:auto val="1"/>
        <c:lblAlgn val="ctr"/>
        <c:lblOffset val="100"/>
      </c:catAx>
      <c:valAx>
        <c:axId val="83448960"/>
        <c:scaling>
          <c:orientation val="minMax"/>
        </c:scaling>
        <c:axPos val="l"/>
        <c:majorGridlines/>
        <c:numFmt formatCode="0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1"/>
            </a:pPr>
            <a:endParaRPr lang="ru-RU"/>
          </a:p>
        </c:txPr>
        <c:crossAx val="812341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5.7648743635531012E-2"/>
          <c:y val="0.66145941513744855"/>
          <c:w val="0.14412771669610611"/>
          <c:h val="0.16083861052475648"/>
        </c:manualLayout>
      </c:layout>
      <c:txPr>
        <a:bodyPr/>
        <a:lstStyle/>
        <a:p>
          <a:pPr>
            <a:defRPr b="1"/>
          </a:pPr>
          <a:endParaRPr lang="ru-RU"/>
        </a:p>
      </c:txPr>
    </c:legend>
    <c:plotVisOnly val="1"/>
  </c:chart>
  <c:externalData r:id="rId1"/>
</c:chartSpace>
</file>

<file path=ppt/drawing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0.66964</cdr:x>
      <cdr:y>0.47354</cdr:y>
    </cdr:from>
    <cdr:to>
      <cdr:x>0.84272</cdr:x>
      <cdr:y>0.64999</cdr:y>
    </cdr:to>
    <cdr:grpSp>
      <cdr:nvGrpSpPr>
        <cdr:cNvPr id="2" name="Группа 1"/>
        <cdr:cNvGrpSpPr/>
      </cdr:nvGrpSpPr>
      <cdr:grpSpPr>
        <a:xfrm xmlns:a="http://schemas.openxmlformats.org/drawingml/2006/main">
          <a:off x="5400577" y="2386907"/>
          <a:ext cx="1395872" cy="889407"/>
          <a:chOff x="5178946" y="128464"/>
          <a:chExt cx="1296144" cy="800472"/>
        </a:xfrm>
      </cdr:grpSpPr>
      <cdr:cxnSp macro="">
        <cdr:nvCxnSpPr>
          <cdr:cNvPr id="4" name="Прямая соединительная линия 3"/>
          <cdr:cNvCxnSpPr/>
        </cdr:nvCxnSpPr>
        <cdr:spPr>
          <a:xfrm xmlns:a="http://schemas.openxmlformats.org/drawingml/2006/main" flipH="1">
            <a:off x="5178946" y="128464"/>
            <a:ext cx="1296144" cy="800472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 xmlns:a="http://schemas.openxmlformats.org/drawingml/2006/main"/>
        </cdr:spPr>
        <cdr:style>
          <a:lnRef xmlns:a="http://schemas.openxmlformats.org/drawingml/2006/main" idx="1">
            <a:schemeClr val="accent2"/>
          </a:lnRef>
          <a:fillRef xmlns:a="http://schemas.openxmlformats.org/drawingml/2006/main" idx="0">
            <a:schemeClr val="accent2"/>
          </a:fillRef>
          <a:effectRef xmlns:a="http://schemas.openxmlformats.org/drawingml/2006/main" idx="0">
            <a:schemeClr val="accent2"/>
          </a:effectRef>
          <a:fontRef xmlns:a="http://schemas.openxmlformats.org/drawingml/2006/main" idx="minor">
            <a:schemeClr val="tx1"/>
          </a:fontRef>
        </cdr:style>
      </cdr:cxnSp>
    </cdr:grpSp>
  </cdr:relSizeAnchor>
  <cdr:relSizeAnchor xmlns:cdr="http://schemas.openxmlformats.org/drawingml/2006/chartDrawing">
    <cdr:from>
      <cdr:x>0.82143</cdr:x>
      <cdr:y>0.48529</cdr:y>
    </cdr:from>
    <cdr:to>
      <cdr:x>0.97321</cdr:x>
      <cdr:y>0.62986</cdr:y>
    </cdr:to>
    <cdr:sp macro="" textlink="">
      <cdr:nvSpPr>
        <cdr:cNvPr id="5" name="TextBox 35"/>
        <cdr:cNvSpPr txBox="1"/>
      </cdr:nvSpPr>
      <cdr:spPr>
        <a:xfrm xmlns:a="http://schemas.openxmlformats.org/drawingml/2006/main">
          <a:off x="6624736" y="2376264"/>
          <a:ext cx="1224090" cy="70788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200" b="1" dirty="0" smtClean="0">
              <a:solidFill>
                <a:schemeClr val="tx1"/>
              </a:solidFill>
            </a:rPr>
            <a:t>Образование</a:t>
          </a:r>
        </a:p>
        <a:p xmlns:a="http://schemas.openxmlformats.org/drawingml/2006/main">
          <a:pPr algn="ctr"/>
          <a:r>
            <a:rPr lang="ru-RU" sz="1400" b="1" dirty="0" smtClean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474 768 тыс.руб.</a:t>
          </a:r>
          <a:endParaRPr lang="ru-RU" sz="1400" b="1" dirty="0">
            <a:ln w="1905"/>
            <a:gradFill>
              <a:gsLst>
                <a:gs pos="0">
                  <a:srgbClr val="F79646">
                    <a:shade val="20000"/>
                    <a:satMod val="200000"/>
                  </a:srgbClr>
                </a:gs>
                <a:gs pos="78000">
                  <a:srgbClr val="F79646">
                    <a:tint val="90000"/>
                    <a:shade val="89000"/>
                    <a:satMod val="220000"/>
                  </a:srgbClr>
                </a:gs>
                <a:gs pos="100000">
                  <a:srgbClr val="F79646">
                    <a:tint val="12000"/>
                    <a:satMod val="255000"/>
                  </a:srgb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cdr:txBody>
    </cdr:sp>
  </cdr:relSizeAnchor>
  <cdr:relSizeAnchor xmlns:cdr="http://schemas.openxmlformats.org/drawingml/2006/chartDrawing">
    <cdr:from>
      <cdr:x>0.16964</cdr:x>
      <cdr:y>0.77143</cdr:y>
    </cdr:from>
    <cdr:to>
      <cdr:x>0.29482</cdr:x>
      <cdr:y>0.90148</cdr:y>
    </cdr:to>
    <cdr:grpSp>
      <cdr:nvGrpSpPr>
        <cdr:cNvPr id="6" name="Группа 5"/>
        <cdr:cNvGrpSpPr/>
      </cdr:nvGrpSpPr>
      <cdr:grpSpPr>
        <a:xfrm xmlns:a="http://schemas.openxmlformats.org/drawingml/2006/main">
          <a:off x="1368129" y="3888439"/>
          <a:ext cx="1009564" cy="655525"/>
          <a:chOff x="2880155" y="1528073"/>
          <a:chExt cx="1179572" cy="804550"/>
        </a:xfrm>
      </cdr:grpSpPr>
      <cdr:cxnSp macro="">
        <cdr:nvCxnSpPr>
          <cdr:cNvPr id="8" name="Прямая соединительная линия 7"/>
          <cdr:cNvCxnSpPr/>
        </cdr:nvCxnSpPr>
        <cdr:spPr>
          <a:xfrm xmlns:a="http://schemas.openxmlformats.org/drawingml/2006/main" flipH="1">
            <a:off x="2880155" y="1528073"/>
            <a:ext cx="1179572" cy="804550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 xmlns:a="http://schemas.openxmlformats.org/drawingml/2006/main"/>
        </cdr:spPr>
        <cdr:style>
          <a:lnRef xmlns:a="http://schemas.openxmlformats.org/drawingml/2006/main" idx="1">
            <a:schemeClr val="accent2"/>
          </a:lnRef>
          <a:fillRef xmlns:a="http://schemas.openxmlformats.org/drawingml/2006/main" idx="0">
            <a:schemeClr val="accent2"/>
          </a:fillRef>
          <a:effectRef xmlns:a="http://schemas.openxmlformats.org/drawingml/2006/main" idx="0">
            <a:schemeClr val="accent2"/>
          </a:effectRef>
          <a:fontRef xmlns:a="http://schemas.openxmlformats.org/drawingml/2006/main" idx="minor">
            <a:schemeClr val="tx1"/>
          </a:fontRef>
        </cdr:style>
      </cdr:cxnSp>
    </cdr:grpSp>
  </cdr:relSizeAnchor>
  <cdr:relSizeAnchor xmlns:cdr="http://schemas.openxmlformats.org/drawingml/2006/chartDrawing">
    <cdr:from>
      <cdr:x>0.05357</cdr:x>
      <cdr:y>0.55714</cdr:y>
    </cdr:from>
    <cdr:to>
      <cdr:x>0.20976</cdr:x>
      <cdr:y>0.77714</cdr:y>
    </cdr:to>
    <cdr:sp macro="" textlink="">
      <cdr:nvSpPr>
        <cdr:cNvPr id="9" name="TextBox 40"/>
        <cdr:cNvSpPr txBox="1"/>
      </cdr:nvSpPr>
      <cdr:spPr>
        <a:xfrm xmlns:a="http://schemas.openxmlformats.org/drawingml/2006/main">
          <a:off x="432048" y="2808312"/>
          <a:ext cx="1259656" cy="110890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200" b="1" dirty="0" err="1" smtClean="0">
              <a:solidFill>
                <a:schemeClr val="tx1"/>
              </a:solidFill>
            </a:rPr>
            <a:t>Общегосудар-ственные</a:t>
          </a:r>
          <a:r>
            <a:rPr lang="ru-RU" sz="1200" b="1" dirty="0" smtClean="0">
              <a:solidFill>
                <a:schemeClr val="tx1"/>
              </a:solidFill>
            </a:rPr>
            <a:t> вопросы </a:t>
          </a:r>
        </a:p>
        <a:p xmlns:a="http://schemas.openxmlformats.org/drawingml/2006/main">
          <a:pPr algn="ctr"/>
          <a:r>
            <a:rPr lang="ru-RU" sz="1400" b="1" dirty="0" smtClean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64 781</a:t>
          </a:r>
        </a:p>
        <a:p xmlns:a="http://schemas.openxmlformats.org/drawingml/2006/main">
          <a:pPr algn="ctr"/>
          <a:r>
            <a:rPr lang="ru-RU" sz="1400" b="1" dirty="0" smtClean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тыс.руб.</a:t>
          </a:r>
          <a:endParaRPr lang="ru-RU" sz="1400" b="1" dirty="0">
            <a:ln w="1905"/>
            <a:gradFill>
              <a:gsLst>
                <a:gs pos="0">
                  <a:srgbClr val="F79646">
                    <a:shade val="20000"/>
                    <a:satMod val="200000"/>
                  </a:srgbClr>
                </a:gs>
                <a:gs pos="78000">
                  <a:srgbClr val="F79646">
                    <a:tint val="90000"/>
                    <a:shade val="89000"/>
                    <a:satMod val="220000"/>
                  </a:srgbClr>
                </a:gs>
                <a:gs pos="100000">
                  <a:srgbClr val="F79646">
                    <a:tint val="12000"/>
                    <a:satMod val="255000"/>
                  </a:srgb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cdr:txBody>
    </cdr:sp>
  </cdr:relSizeAnchor>
  <cdr:relSizeAnchor xmlns:cdr="http://schemas.openxmlformats.org/drawingml/2006/chartDrawing">
    <cdr:from>
      <cdr:x>0.15597</cdr:x>
      <cdr:y>0.22309</cdr:y>
    </cdr:from>
    <cdr:to>
      <cdr:x>0.37994</cdr:x>
      <cdr:y>0.27907</cdr:y>
    </cdr:to>
    <cdr:grpSp>
      <cdr:nvGrpSpPr>
        <cdr:cNvPr id="10" name="Группа 9"/>
        <cdr:cNvGrpSpPr/>
      </cdr:nvGrpSpPr>
      <cdr:grpSpPr>
        <a:xfrm xmlns:a="http://schemas.openxmlformats.org/drawingml/2006/main" rot="1665629">
          <a:off x="1257882" y="1124499"/>
          <a:ext cx="1806295" cy="282170"/>
          <a:chOff x="3681128" y="4828865"/>
          <a:chExt cx="1485908" cy="118684"/>
        </a:xfrm>
      </cdr:grpSpPr>
      <cdr:cxnSp macro="">
        <cdr:nvCxnSpPr>
          <cdr:cNvPr id="12" name="Прямая соединительная линия 11"/>
          <cdr:cNvCxnSpPr/>
        </cdr:nvCxnSpPr>
        <cdr:spPr>
          <a:xfrm xmlns:a="http://schemas.openxmlformats.org/drawingml/2006/main" flipH="1" flipV="1">
            <a:off x="3681128" y="4828865"/>
            <a:ext cx="1485908" cy="118684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 xmlns:a="http://schemas.openxmlformats.org/drawingml/2006/main"/>
        </cdr:spPr>
        <cdr:style>
          <a:lnRef xmlns:a="http://schemas.openxmlformats.org/drawingml/2006/main" idx="1">
            <a:schemeClr val="accent2"/>
          </a:lnRef>
          <a:fillRef xmlns:a="http://schemas.openxmlformats.org/drawingml/2006/main" idx="0">
            <a:schemeClr val="accent2"/>
          </a:fillRef>
          <a:effectRef xmlns:a="http://schemas.openxmlformats.org/drawingml/2006/main" idx="0">
            <a:schemeClr val="accent2"/>
          </a:effectRef>
          <a:fontRef xmlns:a="http://schemas.openxmlformats.org/drawingml/2006/main" idx="minor">
            <a:schemeClr val="tx1"/>
          </a:fontRef>
        </cdr:style>
      </cdr:cxnSp>
    </cdr:grpSp>
  </cdr:relSizeAnchor>
  <cdr:relSizeAnchor xmlns:cdr="http://schemas.openxmlformats.org/drawingml/2006/chartDrawing">
    <cdr:from>
      <cdr:x>0.00893</cdr:x>
      <cdr:y>0.2</cdr:y>
    </cdr:from>
    <cdr:to>
      <cdr:x>0.26786</cdr:x>
      <cdr:y>0.46399</cdr:y>
    </cdr:to>
    <cdr:sp macro="" textlink="">
      <cdr:nvSpPr>
        <cdr:cNvPr id="14" name="TextBox 9"/>
        <cdr:cNvSpPr txBox="1"/>
      </cdr:nvSpPr>
      <cdr:spPr>
        <a:xfrm xmlns:a="http://schemas.openxmlformats.org/drawingml/2006/main">
          <a:off x="72008" y="1008112"/>
          <a:ext cx="2088232" cy="133068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200" b="1" dirty="0" smtClean="0">
              <a:solidFill>
                <a:schemeClr val="tx1"/>
              </a:solidFill>
            </a:rPr>
            <a:t>Национальная экономика (дорожное хозяйство, водное хозяйство и др.)</a:t>
          </a:r>
        </a:p>
        <a:p xmlns:a="http://schemas.openxmlformats.org/drawingml/2006/main">
          <a:pPr algn="ctr"/>
          <a:r>
            <a:rPr lang="ru-RU" sz="1400" b="1" dirty="0" smtClean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36 355</a:t>
          </a:r>
        </a:p>
        <a:p xmlns:a="http://schemas.openxmlformats.org/drawingml/2006/main">
          <a:pPr algn="ctr"/>
          <a:r>
            <a:rPr lang="ru-RU" sz="1400" b="1" dirty="0" smtClean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тыс.руб.</a:t>
          </a:r>
          <a:endParaRPr lang="ru-RU" sz="1400" b="1" dirty="0" smtClean="0">
            <a:solidFill>
              <a:schemeClr val="tx1"/>
            </a:solidFill>
          </a:endParaRPr>
        </a:p>
        <a:p xmlns:a="http://schemas.openxmlformats.org/drawingml/2006/main">
          <a:pPr algn="ctr"/>
          <a:endParaRPr lang="ru-RU" sz="1400" b="1" dirty="0">
            <a:ln w="1905"/>
            <a:gradFill>
              <a:gsLst>
                <a:gs pos="0">
                  <a:srgbClr val="F79646">
                    <a:shade val="20000"/>
                    <a:satMod val="200000"/>
                  </a:srgbClr>
                </a:gs>
                <a:gs pos="78000">
                  <a:srgbClr val="F79646">
                    <a:tint val="90000"/>
                    <a:shade val="89000"/>
                    <a:satMod val="220000"/>
                  </a:srgbClr>
                </a:gs>
                <a:gs pos="100000">
                  <a:srgbClr val="F79646">
                    <a:tint val="12000"/>
                    <a:satMod val="255000"/>
                  </a:srgb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cdr:txBody>
    </cdr:sp>
  </cdr:relSizeAnchor>
  <cdr:relSizeAnchor xmlns:cdr="http://schemas.openxmlformats.org/drawingml/2006/chartDrawing">
    <cdr:from>
      <cdr:x>0.83929</cdr:x>
      <cdr:y>0.33824</cdr:y>
    </cdr:from>
    <cdr:to>
      <cdr:x>0.93494</cdr:x>
      <cdr:y>0.48217</cdr:y>
    </cdr:to>
    <cdr:pic>
      <cdr:nvPicPr>
        <cdr:cNvPr id="1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6768752" y="1656184"/>
          <a:ext cx="771429" cy="70476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0.08036</cdr:x>
      <cdr:y>0.41429</cdr:y>
    </cdr:from>
    <cdr:to>
      <cdr:x>0.17313</cdr:x>
      <cdr:y>0.56709</cdr:y>
    </cdr:to>
    <cdr:pic>
      <cdr:nvPicPr>
        <cdr:cNvPr id="1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648072" y="2088232"/>
          <a:ext cx="748199" cy="770205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0.31121</cdr:x>
      <cdr:y>0</cdr:y>
    </cdr:from>
    <cdr:to>
      <cdr:x>0.39686</cdr:x>
      <cdr:y>0.12857</cdr:y>
    </cdr:to>
    <cdr:pic>
      <cdr:nvPicPr>
        <cdr:cNvPr id="1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3"/>
        <a:stretch xmlns:a="http://schemas.openxmlformats.org/drawingml/2006/main">
          <a:fillRect/>
        </a:stretch>
      </cdr:blipFill>
      <cdr:spPr>
        <a:xfrm xmlns:a="http://schemas.openxmlformats.org/drawingml/2006/main">
          <a:off x="2509890" y="0"/>
          <a:ext cx="690763" cy="6480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0.36996</cdr:x>
      <cdr:y>0.13044</cdr:y>
    </cdr:from>
    <cdr:to>
      <cdr:x>0.3999</cdr:x>
      <cdr:y>0.32671</cdr:y>
    </cdr:to>
    <cdr:grpSp>
      <cdr:nvGrpSpPr>
        <cdr:cNvPr id="17" name="Группа 16"/>
        <cdr:cNvGrpSpPr/>
      </cdr:nvGrpSpPr>
      <cdr:grpSpPr>
        <a:xfrm xmlns:a="http://schemas.openxmlformats.org/drawingml/2006/main" rot="3135154">
          <a:off x="2609766" y="1031414"/>
          <a:ext cx="989310" cy="241463"/>
          <a:chOff x="6848434" y="5768117"/>
          <a:chExt cx="1222402" cy="49914"/>
        </a:xfrm>
      </cdr:grpSpPr>
      <cdr:cxnSp macro="">
        <cdr:nvCxnSpPr>
          <cdr:cNvPr id="18" name="Прямая соединительная линия 17"/>
          <cdr:cNvCxnSpPr/>
        </cdr:nvCxnSpPr>
        <cdr:spPr>
          <a:xfrm xmlns:a="http://schemas.openxmlformats.org/drawingml/2006/main" flipH="1" flipV="1">
            <a:off x="6848434" y="5768117"/>
            <a:ext cx="1222402" cy="49914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 xmlns:a="http://schemas.openxmlformats.org/drawingml/2006/main"/>
        </cdr:spPr>
        <cdr:style>
          <a:lnRef xmlns:a="http://schemas.openxmlformats.org/drawingml/2006/main" idx="1">
            <a:schemeClr val="accent2"/>
          </a:lnRef>
          <a:fillRef xmlns:a="http://schemas.openxmlformats.org/drawingml/2006/main" idx="0">
            <a:schemeClr val="accent2"/>
          </a:fillRef>
          <a:effectRef xmlns:a="http://schemas.openxmlformats.org/drawingml/2006/main" idx="0">
            <a:schemeClr val="accent2"/>
          </a:effectRef>
          <a:fontRef xmlns:a="http://schemas.openxmlformats.org/drawingml/2006/main" idx="minor">
            <a:schemeClr val="tx1"/>
          </a:fontRef>
        </cdr:style>
      </cdr:cxnSp>
    </cdr:grpSp>
  </cdr:relSizeAnchor>
  <cdr:relSizeAnchor xmlns:cdr="http://schemas.openxmlformats.org/drawingml/2006/chartDrawing">
    <cdr:from>
      <cdr:x>0.52679</cdr:x>
      <cdr:y>0</cdr:y>
    </cdr:from>
    <cdr:to>
      <cdr:x>0.61607</cdr:x>
      <cdr:y>0.139</cdr:y>
    </cdr:to>
    <cdr:pic>
      <cdr:nvPicPr>
        <cdr:cNvPr id="19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4"/>
        <a:stretch xmlns:a="http://schemas.openxmlformats.org/drawingml/2006/main">
          <a:fillRect/>
        </a:stretch>
      </cdr:blipFill>
      <cdr:spPr>
        <a:xfrm xmlns:a="http://schemas.openxmlformats.org/drawingml/2006/main">
          <a:off x="4248472" y="0"/>
          <a:ext cx="720080" cy="700618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0.43828</cdr:x>
      <cdr:y>0.15406</cdr:y>
    </cdr:from>
    <cdr:to>
      <cdr:x>0.58484</cdr:x>
      <cdr:y>0.28843</cdr:y>
    </cdr:to>
    <cdr:grpSp>
      <cdr:nvGrpSpPr>
        <cdr:cNvPr id="22" name="Группа 21"/>
        <cdr:cNvGrpSpPr/>
      </cdr:nvGrpSpPr>
      <cdr:grpSpPr>
        <a:xfrm xmlns:a="http://schemas.openxmlformats.org/drawingml/2006/main" rot="21144625">
          <a:off x="3534683" y="776549"/>
          <a:ext cx="1181991" cy="677300"/>
          <a:chOff x="8249470" y="-1320878"/>
          <a:chExt cx="1203546" cy="720429"/>
        </a:xfrm>
      </cdr:grpSpPr>
      <cdr:cxnSp macro="">
        <cdr:nvCxnSpPr>
          <cdr:cNvPr id="23" name="Прямая соединительная линия 22"/>
          <cdr:cNvCxnSpPr/>
        </cdr:nvCxnSpPr>
        <cdr:spPr>
          <a:xfrm xmlns:a="http://schemas.openxmlformats.org/drawingml/2006/main" flipH="1">
            <a:off x="8249470" y="-1320878"/>
            <a:ext cx="1203546" cy="720429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 xmlns:a="http://schemas.openxmlformats.org/drawingml/2006/main"/>
        </cdr:spPr>
        <cdr:style>
          <a:lnRef xmlns:a="http://schemas.openxmlformats.org/drawingml/2006/main" idx="1">
            <a:schemeClr val="accent2"/>
          </a:lnRef>
          <a:fillRef xmlns:a="http://schemas.openxmlformats.org/drawingml/2006/main" idx="0">
            <a:schemeClr val="accent2"/>
          </a:fillRef>
          <a:effectRef xmlns:a="http://schemas.openxmlformats.org/drawingml/2006/main" idx="0">
            <a:schemeClr val="accent2"/>
          </a:effectRef>
          <a:fontRef xmlns:a="http://schemas.openxmlformats.org/drawingml/2006/main" idx="minor">
            <a:schemeClr val="tx1"/>
          </a:fontRef>
        </cdr:style>
      </cdr:cxnSp>
    </cdr:grpSp>
  </cdr:relSizeAnchor>
  <cdr:relSizeAnchor xmlns:cdr="http://schemas.openxmlformats.org/drawingml/2006/chartDrawing">
    <cdr:from>
      <cdr:x>0.6875</cdr:x>
      <cdr:y>0.24286</cdr:y>
    </cdr:from>
    <cdr:to>
      <cdr:x>0.83928</cdr:x>
      <cdr:y>0.41993</cdr:y>
    </cdr:to>
    <cdr:sp macro="" textlink="">
      <cdr:nvSpPr>
        <cdr:cNvPr id="24" name="TextBox 35"/>
        <cdr:cNvSpPr txBox="1"/>
      </cdr:nvSpPr>
      <cdr:spPr>
        <a:xfrm xmlns:a="http://schemas.openxmlformats.org/drawingml/2006/main">
          <a:off x="5544616" y="1224136"/>
          <a:ext cx="1224090" cy="89255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200" b="1" dirty="0" smtClean="0">
              <a:solidFill>
                <a:sysClr val="windowText" lastClr="000000"/>
              </a:solidFill>
            </a:rPr>
            <a:t>Социальная политика</a:t>
          </a:r>
        </a:p>
        <a:p xmlns:a="http://schemas.openxmlformats.org/drawingml/2006/main">
          <a:pPr algn="ctr"/>
          <a:r>
            <a:rPr lang="ru-RU" sz="1400" b="1" dirty="0" smtClean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14 621 тыс.руб.</a:t>
          </a:r>
          <a:endParaRPr lang="ru-RU" sz="1400" b="1" dirty="0">
            <a:ln w="1905"/>
            <a:gradFill>
              <a:gsLst>
                <a:gs pos="0">
                  <a:srgbClr val="F79646">
                    <a:shade val="20000"/>
                    <a:satMod val="200000"/>
                  </a:srgbClr>
                </a:gs>
                <a:gs pos="78000">
                  <a:srgbClr val="F79646">
                    <a:tint val="90000"/>
                    <a:shade val="89000"/>
                    <a:satMod val="220000"/>
                  </a:srgbClr>
                </a:gs>
                <a:gs pos="100000">
                  <a:srgbClr val="F79646">
                    <a:tint val="12000"/>
                    <a:satMod val="255000"/>
                  </a:srgb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cdr:txBody>
    </cdr:sp>
  </cdr:relSizeAnchor>
  <cdr:relSizeAnchor xmlns:cdr="http://schemas.openxmlformats.org/drawingml/2006/chartDrawing">
    <cdr:from>
      <cdr:x>0.49107</cdr:x>
      <cdr:y>0.22857</cdr:y>
    </cdr:from>
    <cdr:to>
      <cdr:x>0.72321</cdr:x>
      <cdr:y>0.35714</cdr:y>
    </cdr:to>
    <cdr:grpSp>
      <cdr:nvGrpSpPr>
        <cdr:cNvPr id="25" name="Группа 24"/>
        <cdr:cNvGrpSpPr/>
      </cdr:nvGrpSpPr>
      <cdr:grpSpPr>
        <a:xfrm xmlns:a="http://schemas.openxmlformats.org/drawingml/2006/main">
          <a:off x="3960428" y="1152121"/>
          <a:ext cx="1872185" cy="648065"/>
          <a:chOff x="4973150" y="-1904146"/>
          <a:chExt cx="1203546" cy="720429"/>
        </a:xfrm>
      </cdr:grpSpPr>
      <cdr:cxnSp macro="">
        <cdr:nvCxnSpPr>
          <cdr:cNvPr id="26" name="Прямая соединительная линия 25"/>
          <cdr:cNvCxnSpPr/>
        </cdr:nvCxnSpPr>
        <cdr:spPr>
          <a:xfrm xmlns:a="http://schemas.openxmlformats.org/drawingml/2006/main" flipH="1">
            <a:off x="4973150" y="-1904146"/>
            <a:ext cx="1203546" cy="720429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 xmlns:a="http://schemas.openxmlformats.org/drawingml/2006/main"/>
        </cdr:spPr>
        <cdr:style>
          <a:lnRef xmlns:a="http://schemas.openxmlformats.org/drawingml/2006/main" idx="1">
            <a:schemeClr val="accent2"/>
          </a:lnRef>
          <a:fillRef xmlns:a="http://schemas.openxmlformats.org/drawingml/2006/main" idx="0">
            <a:schemeClr val="accent2"/>
          </a:fillRef>
          <a:effectRef xmlns:a="http://schemas.openxmlformats.org/drawingml/2006/main" idx="0">
            <a:schemeClr val="accent2"/>
          </a:effectRef>
          <a:fontRef xmlns:a="http://schemas.openxmlformats.org/drawingml/2006/main" idx="minor">
            <a:schemeClr val="tx1"/>
          </a:fontRef>
        </cdr:style>
      </cdr:cxnSp>
    </cdr:grpSp>
  </cdr:relSizeAnchor>
  <cdr:relSizeAnchor xmlns:cdr="http://schemas.openxmlformats.org/drawingml/2006/chartDrawing">
    <cdr:from>
      <cdr:x>0.44643</cdr:x>
      <cdr:y>0.12857</cdr:y>
    </cdr:from>
    <cdr:to>
      <cdr:x>0.72321</cdr:x>
      <cdr:y>0.29954</cdr:y>
    </cdr:to>
    <cdr:sp macro="" textlink="">
      <cdr:nvSpPr>
        <cdr:cNvPr id="20" name="TextBox 9"/>
        <cdr:cNvSpPr txBox="1"/>
      </cdr:nvSpPr>
      <cdr:spPr>
        <a:xfrm xmlns:a="http://schemas.openxmlformats.org/drawingml/2006/main">
          <a:off x="3600400" y="648072"/>
          <a:ext cx="2232248" cy="86177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200" b="1" dirty="0" smtClean="0"/>
            <a:t>Межбюджетные трансферты бюджетам муниципальных образований </a:t>
          </a:r>
        </a:p>
        <a:p xmlns:a="http://schemas.openxmlformats.org/drawingml/2006/main">
          <a:pPr algn="ctr"/>
          <a:r>
            <a:rPr lang="ru-RU" sz="1400" b="1" dirty="0" smtClean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23 843 тыс.руб.</a:t>
          </a:r>
          <a:endParaRPr lang="ru-RU" sz="1400" b="1" dirty="0">
            <a:ln w="1905"/>
            <a:gradFill>
              <a:gsLst>
                <a:gs pos="0">
                  <a:srgbClr val="F79646">
                    <a:shade val="20000"/>
                    <a:satMod val="200000"/>
                  </a:srgbClr>
                </a:gs>
                <a:gs pos="78000">
                  <a:srgbClr val="F79646">
                    <a:tint val="90000"/>
                    <a:shade val="89000"/>
                    <a:satMod val="220000"/>
                  </a:srgbClr>
                </a:gs>
                <a:gs pos="100000">
                  <a:srgbClr val="F79646">
                    <a:tint val="12000"/>
                    <a:satMod val="255000"/>
                  </a:srgb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5DA6C-ABFE-4001-AAC6-4F11B1235978}" type="datetimeFigureOut">
              <a:rPr lang="ru-RU" smtClean="0"/>
              <a:pPr/>
              <a:t>25.04.2023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6712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511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2DD6AB-BEF8-4029-887F-F884C7EF073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DD6AB-BEF8-4029-887F-F884C7EF073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alpha val="31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-1908720" y="1340768"/>
            <a:ext cx="9396536" cy="1728192"/>
            <a:chOff x="-1908720" y="404664"/>
            <a:chExt cx="9396536" cy="1728192"/>
          </a:xfrm>
        </p:grpSpPr>
        <p:sp>
          <p:nvSpPr>
            <p:cNvPr id="11" name="Блок-схема: данные 10"/>
            <p:cNvSpPr/>
            <p:nvPr/>
          </p:nvSpPr>
          <p:spPr>
            <a:xfrm flipH="1">
              <a:off x="-1908720" y="404664"/>
              <a:ext cx="9289032" cy="1728192"/>
            </a:xfrm>
            <a:prstGeom prst="flowChartInputOutpu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араллелограмм 11"/>
            <p:cNvSpPr/>
            <p:nvPr/>
          </p:nvSpPr>
          <p:spPr>
            <a:xfrm flipH="1">
              <a:off x="683568" y="692696"/>
              <a:ext cx="6804248" cy="1080120"/>
            </a:xfrm>
            <a:prstGeom prst="parallelogram">
              <a:avLst>
                <a:gd name="adj" fmla="val 108081"/>
              </a:avLst>
            </a:prstGeom>
            <a:solidFill>
              <a:schemeClr val="tx2">
                <a:lumMod val="40000"/>
                <a:lumOff val="6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+mj-lt"/>
              </a:endParaRPr>
            </a:p>
          </p:txBody>
        </p:sp>
        <p:sp>
          <p:nvSpPr>
            <p:cNvPr id="14" name="Параллелограмм 13"/>
            <p:cNvSpPr/>
            <p:nvPr/>
          </p:nvSpPr>
          <p:spPr>
            <a:xfrm flipH="1">
              <a:off x="-36512" y="692696"/>
              <a:ext cx="1547663" cy="1085844"/>
            </a:xfrm>
            <a:prstGeom prst="parallelogram">
              <a:avLst>
                <a:gd name="adj" fmla="val 109110"/>
              </a:avLst>
            </a:prstGeom>
            <a:solidFill>
              <a:schemeClr val="tx2">
                <a:lumMod val="40000"/>
                <a:lumOff val="6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700808"/>
            <a:ext cx="6192688" cy="864096"/>
          </a:xfrm>
          <a:noFill/>
        </p:spPr>
        <p:txBody>
          <a:bodyPr>
            <a:normAutofit/>
          </a:bodyPr>
          <a:lstStyle/>
          <a:p>
            <a:r>
              <a:rPr lang="ru-RU" sz="2000" cap="all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Отчет об исполнении </a:t>
            </a:r>
            <a:r>
              <a:rPr lang="ru-RU" sz="2000" cap="all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Родинского</a:t>
            </a:r>
            <a:r>
              <a:rPr lang="ru-RU" sz="2000" cap="all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cap="all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cap="all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районного бюджета за 2022 год</a:t>
            </a:r>
            <a:endParaRPr lang="ru-RU" sz="2000" cap="all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908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115616" y="1700808"/>
          <a:ext cx="6984776" cy="4536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7613"/>
                <a:gridCol w="1592682"/>
                <a:gridCol w="1824481"/>
              </a:tblGrid>
              <a:tr h="379526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2022 год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4124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Факт, 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тыс.рублей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Темп роста 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к 2021 году,</a:t>
                      </a:r>
                      <a:r>
                        <a:rPr lang="ru-RU" b="1" baseline="0" dirty="0" smtClean="0">
                          <a:solidFill>
                            <a:schemeClr val="bg1"/>
                          </a:solidFill>
                        </a:rPr>
                        <a:t> %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66417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Доходы, всего</a:t>
                      </a:r>
                    </a:p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844</a:t>
                      </a:r>
                      <a:r>
                        <a:rPr lang="ru-RU" dirty="0" smtClean="0"/>
                        <a:t> </a:t>
                      </a:r>
                      <a:r>
                        <a:rPr lang="ru-RU" b="1" dirty="0" smtClean="0"/>
                        <a:t>447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137</a:t>
                      </a:r>
                      <a:endParaRPr lang="ru-RU" b="1" dirty="0"/>
                    </a:p>
                  </a:txBody>
                  <a:tcPr/>
                </a:tc>
              </a:tr>
              <a:tr h="66417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Налоговые и неналоговые </a:t>
                      </a:r>
                    </a:p>
                    <a:p>
                      <a:pPr algn="ctr"/>
                      <a:r>
                        <a:rPr lang="ru-RU" dirty="0" smtClean="0"/>
                        <a:t>доходы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181 123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114</a:t>
                      </a:r>
                      <a:endParaRPr lang="ru-RU" dirty="0"/>
                    </a:p>
                  </a:txBody>
                  <a:tcPr/>
                </a:tc>
              </a:tr>
              <a:tr h="379526">
                <a:tc>
                  <a:txBody>
                    <a:bodyPr/>
                    <a:lstStyle/>
                    <a:p>
                      <a:pPr algn="r"/>
                      <a:r>
                        <a:rPr lang="ru-RU" b="1" i="1" dirty="0" smtClean="0"/>
                        <a:t>удельный вес, %</a:t>
                      </a:r>
                      <a:endParaRPr lang="ru-R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21</a:t>
                      </a:r>
                      <a:endParaRPr lang="ru-R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417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Безвозмездные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pPr algn="ctr"/>
                      <a:r>
                        <a:rPr lang="ru-RU" baseline="0" dirty="0" smtClean="0"/>
                        <a:t>поступления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663 324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145</a:t>
                      </a:r>
                      <a:endParaRPr lang="ru-RU" dirty="0"/>
                    </a:p>
                  </a:txBody>
                  <a:tcPr/>
                </a:tc>
              </a:tr>
              <a:tr h="37952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1" dirty="0" smtClean="0"/>
                        <a:t>удельный вес,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79</a:t>
                      </a:r>
                      <a:endParaRPr lang="ru-R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6417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Расходы, всего</a:t>
                      </a:r>
                    </a:p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830 571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134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7" name="Группа 6"/>
          <p:cNvGrpSpPr/>
          <p:nvPr/>
        </p:nvGrpSpPr>
        <p:grpSpPr>
          <a:xfrm>
            <a:off x="-1836712" y="188640"/>
            <a:ext cx="9324528" cy="1224136"/>
            <a:chOff x="-1908720" y="404664"/>
            <a:chExt cx="9396536" cy="1728192"/>
          </a:xfrm>
        </p:grpSpPr>
        <p:sp>
          <p:nvSpPr>
            <p:cNvPr id="8" name="Блок-схема: данные 7"/>
            <p:cNvSpPr/>
            <p:nvPr/>
          </p:nvSpPr>
          <p:spPr>
            <a:xfrm flipH="1">
              <a:off x="-1908720" y="404664"/>
              <a:ext cx="9289032" cy="1728192"/>
            </a:xfrm>
            <a:prstGeom prst="flowChartInputOutpu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араллелограмм 8"/>
            <p:cNvSpPr/>
            <p:nvPr/>
          </p:nvSpPr>
          <p:spPr>
            <a:xfrm flipH="1">
              <a:off x="683568" y="692696"/>
              <a:ext cx="6804248" cy="1080120"/>
            </a:xfrm>
            <a:prstGeom prst="parallelogram">
              <a:avLst>
                <a:gd name="adj" fmla="val 151711"/>
              </a:avLst>
            </a:prstGeom>
            <a:solidFill>
              <a:schemeClr val="tx2">
                <a:lumMod val="40000"/>
                <a:lumOff val="6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араллелограмм 9"/>
            <p:cNvSpPr/>
            <p:nvPr/>
          </p:nvSpPr>
          <p:spPr>
            <a:xfrm flipH="1">
              <a:off x="-36513" y="692696"/>
              <a:ext cx="1610868" cy="1085845"/>
            </a:xfrm>
            <a:prstGeom prst="parallelogram">
              <a:avLst>
                <a:gd name="adj" fmla="val 145994"/>
              </a:avLst>
            </a:prstGeom>
            <a:solidFill>
              <a:schemeClr val="tx2">
                <a:lumMod val="40000"/>
                <a:lumOff val="6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548680"/>
            <a:ext cx="5688632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 w="1905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ИСПОЛНЕНИЕ</a:t>
            </a:r>
            <a:r>
              <a:rPr kumimoji="0" lang="ru-RU" sz="1600" b="1" i="0" u="none" strike="noStrike" kern="1200" cap="none" spc="0" normalizeH="0" noProof="0" dirty="0" smtClean="0">
                <a:ln w="1905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КОНСОЛИДИРОВАННОГО БЮДЖЕТА РОДИНСКОГО РАЙОНА АЛТАЙСКОГО КРАЯ</a:t>
            </a:r>
            <a:r>
              <a:rPr kumimoji="0" lang="ru-RU" sz="1600" b="1" i="0" u="none" strike="noStrike" kern="1200" cap="none" spc="0" normalizeH="0" baseline="0" noProof="0" dirty="0" smtClean="0">
                <a:ln w="1905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1600" b="1" i="0" u="none" strike="noStrike" kern="1200" cap="none" spc="0" normalizeH="0" baseline="0" noProof="0" dirty="0" smtClean="0">
                <a:ln w="1905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1600" b="1" i="0" u="none" strike="noStrike" kern="1200" cap="none" spc="0" normalizeH="0" baseline="0" noProof="0" dirty="0" smtClean="0">
              <a:ln w="1905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115616" y="1628800"/>
          <a:ext cx="6912767" cy="44594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8553"/>
                <a:gridCol w="1584176"/>
                <a:gridCol w="1780038"/>
              </a:tblGrid>
              <a:tr h="377966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2022 год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7975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Факт, 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тыс.рублей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Темп роста 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к 2021 году,</a:t>
                      </a:r>
                      <a:r>
                        <a:rPr lang="ru-RU" b="1" baseline="0" dirty="0" smtClean="0">
                          <a:solidFill>
                            <a:schemeClr val="bg1"/>
                          </a:solidFill>
                        </a:rPr>
                        <a:t> %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661441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Доходы, всего</a:t>
                      </a:r>
                    </a:p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811 449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139</a:t>
                      </a:r>
                      <a:endParaRPr lang="ru-RU" b="1" dirty="0"/>
                    </a:p>
                  </a:txBody>
                  <a:tcPr/>
                </a:tc>
              </a:tr>
              <a:tr h="66144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Налоговые и неналоговые </a:t>
                      </a:r>
                    </a:p>
                    <a:p>
                      <a:pPr algn="ctr"/>
                      <a:r>
                        <a:rPr lang="ru-RU" dirty="0" smtClean="0"/>
                        <a:t>доходы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150 874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113</a:t>
                      </a:r>
                      <a:endParaRPr lang="ru-RU" dirty="0"/>
                    </a:p>
                  </a:txBody>
                  <a:tcPr/>
                </a:tc>
              </a:tr>
              <a:tr h="377966">
                <a:tc>
                  <a:txBody>
                    <a:bodyPr/>
                    <a:lstStyle/>
                    <a:p>
                      <a:pPr algn="r"/>
                      <a:r>
                        <a:rPr lang="ru-RU" b="1" i="1" dirty="0" smtClean="0"/>
                        <a:t>удельный вес, %</a:t>
                      </a:r>
                      <a:endParaRPr lang="ru-R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19</a:t>
                      </a:r>
                      <a:endParaRPr lang="ru-R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6144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Безвозмездные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pPr algn="ctr"/>
                      <a:r>
                        <a:rPr lang="ru-RU" baseline="0" dirty="0" smtClean="0"/>
                        <a:t>поступления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660 575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147</a:t>
                      </a:r>
                      <a:endParaRPr lang="ru-RU" dirty="0"/>
                    </a:p>
                  </a:txBody>
                  <a:tcPr/>
                </a:tc>
              </a:tr>
              <a:tr h="37796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1" dirty="0" smtClean="0"/>
                        <a:t>удельный вес,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81</a:t>
                      </a:r>
                      <a:endParaRPr lang="ru-R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61441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Расходы, всего</a:t>
                      </a:r>
                    </a:p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798 136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136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6" name="Группа 5"/>
          <p:cNvGrpSpPr/>
          <p:nvPr/>
        </p:nvGrpSpPr>
        <p:grpSpPr>
          <a:xfrm>
            <a:off x="-1836712" y="188640"/>
            <a:ext cx="9324528" cy="1080120"/>
            <a:chOff x="-1908720" y="404664"/>
            <a:chExt cx="9396536" cy="1728192"/>
          </a:xfrm>
        </p:grpSpPr>
        <p:sp>
          <p:nvSpPr>
            <p:cNvPr id="7" name="Блок-схема: данные 6"/>
            <p:cNvSpPr/>
            <p:nvPr/>
          </p:nvSpPr>
          <p:spPr>
            <a:xfrm flipH="1">
              <a:off x="-1908720" y="404664"/>
              <a:ext cx="9289032" cy="1728192"/>
            </a:xfrm>
            <a:prstGeom prst="flowChartInputOutpu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араллелограмм 7"/>
            <p:cNvSpPr/>
            <p:nvPr/>
          </p:nvSpPr>
          <p:spPr>
            <a:xfrm flipH="1">
              <a:off x="683568" y="692696"/>
              <a:ext cx="6804248" cy="1080120"/>
            </a:xfrm>
            <a:prstGeom prst="parallelogram">
              <a:avLst>
                <a:gd name="adj" fmla="val 164383"/>
              </a:avLst>
            </a:prstGeom>
            <a:solidFill>
              <a:schemeClr val="tx2">
                <a:lumMod val="40000"/>
                <a:lumOff val="6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араллелограмм 8"/>
            <p:cNvSpPr/>
            <p:nvPr/>
          </p:nvSpPr>
          <p:spPr>
            <a:xfrm flipH="1">
              <a:off x="-36513" y="692696"/>
              <a:ext cx="1610868" cy="1094522"/>
            </a:xfrm>
            <a:prstGeom prst="parallelogram">
              <a:avLst>
                <a:gd name="adj" fmla="val 164987"/>
              </a:avLst>
            </a:prstGeom>
            <a:solidFill>
              <a:schemeClr val="tx2">
                <a:lumMod val="40000"/>
                <a:lumOff val="6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" name="Заголовок 1"/>
          <p:cNvSpPr txBox="1">
            <a:spLocks/>
          </p:cNvSpPr>
          <p:nvPr/>
        </p:nvSpPr>
        <p:spPr>
          <a:xfrm>
            <a:off x="0" y="332656"/>
            <a:ext cx="7772400" cy="1008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 w="1905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ИСПОЛНЕНИЕ</a:t>
            </a:r>
            <a:r>
              <a:rPr kumimoji="0" lang="ru-RU" sz="1600" b="1" i="0" u="none" strike="noStrike" kern="1200" cap="none" spc="0" normalizeH="0" noProof="0" dirty="0" smtClean="0">
                <a:ln w="1905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РОДИНСКОГО РАЙОННОГО БЮДЖЕТА</a:t>
            </a:r>
            <a:r>
              <a:rPr kumimoji="0" lang="ru-RU" sz="1600" b="1" i="0" u="none" strike="noStrike" kern="1200" cap="none" spc="0" normalizeH="0" baseline="0" noProof="0" dirty="0" smtClean="0">
                <a:ln w="1905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1600" b="1" i="0" u="none" strike="noStrike" kern="1200" cap="none" spc="0" normalizeH="0" baseline="0" noProof="0" dirty="0" smtClean="0">
                <a:ln w="1905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1600" b="1" i="0" u="none" strike="noStrike" kern="1200" cap="none" spc="0" normalizeH="0" baseline="0" noProof="0" dirty="0" smtClean="0">
              <a:ln w="1905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971600" y="1124744"/>
          <a:ext cx="7488832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43608" y="980728"/>
            <a:ext cx="43569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00" b="1" i="0" u="none" strike="noStrike" kern="1200" cap="all" spc="0" baseline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75000"/>
                  </a:srgbClr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defRPr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Налоговые доходы – 115 480 тыс.руб.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3933056"/>
            <a:ext cx="44980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00" b="1" i="0" u="none" strike="noStrike" kern="1200" cap="all" spc="0" baseline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75000"/>
                  </a:srgbClr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defRPr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Неналоговые доходы – 35 394 тыс.руб.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179512" y="4005064"/>
          <a:ext cx="8784976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-1836712" y="116632"/>
            <a:ext cx="9289032" cy="792088"/>
            <a:chOff x="-1908720" y="404664"/>
            <a:chExt cx="9396536" cy="1728192"/>
          </a:xfrm>
        </p:grpSpPr>
        <p:sp>
          <p:nvSpPr>
            <p:cNvPr id="9" name="Блок-схема: данные 8"/>
            <p:cNvSpPr/>
            <p:nvPr/>
          </p:nvSpPr>
          <p:spPr>
            <a:xfrm flipH="1">
              <a:off x="-1908720" y="404664"/>
              <a:ext cx="9289032" cy="1728192"/>
            </a:xfrm>
            <a:prstGeom prst="flowChartInputOutpu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араллелограмм 9"/>
            <p:cNvSpPr/>
            <p:nvPr/>
          </p:nvSpPr>
          <p:spPr>
            <a:xfrm flipH="1">
              <a:off x="683568" y="692697"/>
              <a:ext cx="6804248" cy="1080120"/>
            </a:xfrm>
            <a:prstGeom prst="parallelogram">
              <a:avLst>
                <a:gd name="adj" fmla="val 217950"/>
              </a:avLst>
            </a:prstGeom>
            <a:solidFill>
              <a:schemeClr val="tx2">
                <a:lumMod val="40000"/>
                <a:lumOff val="6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араллелограмм 10"/>
            <p:cNvSpPr/>
            <p:nvPr/>
          </p:nvSpPr>
          <p:spPr>
            <a:xfrm flipH="1">
              <a:off x="86574" y="718881"/>
              <a:ext cx="1428250" cy="1099759"/>
            </a:xfrm>
            <a:prstGeom prst="parallelogram">
              <a:avLst>
                <a:gd name="adj" fmla="val 210850"/>
              </a:avLst>
            </a:prstGeom>
            <a:solidFill>
              <a:schemeClr val="tx2">
                <a:lumMod val="40000"/>
                <a:lumOff val="6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 txBox="1">
            <a:spLocks/>
          </p:cNvSpPr>
          <p:nvPr/>
        </p:nvSpPr>
        <p:spPr>
          <a:xfrm>
            <a:off x="-36512" y="260648"/>
            <a:ext cx="7268344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500" b="1" dirty="0" smtClean="0">
                <a:ln w="1905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СТРУКТУРА НАЛОГОВЫХ И НЕНАЛОГОВЫХ </a:t>
            </a:r>
            <a:r>
              <a:rPr kumimoji="0" lang="ru-RU" sz="1500" b="1" i="0" u="none" strike="noStrike" kern="1200" cap="none" spc="0" normalizeH="0" baseline="0" noProof="0" dirty="0" smtClean="0">
                <a:ln w="1905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ДОХОДОВ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1200" cap="none" spc="0" normalizeH="0" baseline="0" noProof="0" dirty="0" smtClean="0">
                <a:ln w="1905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РАЙОННОГО БЮДЖЕТА В 2022 ГОДУ</a:t>
            </a:r>
            <a:r>
              <a:rPr kumimoji="0" lang="ru-RU" sz="1600" b="1" i="0" u="none" strike="noStrike" kern="1200" cap="none" spc="0" normalizeH="0" baseline="0" noProof="0" dirty="0" smtClean="0">
                <a:ln w="1905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1600" b="1" i="0" u="none" strike="noStrike" kern="1200" cap="none" spc="0" normalizeH="0" baseline="0" noProof="0" dirty="0" smtClean="0">
                <a:ln w="1905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1600" b="1" i="0" u="none" strike="noStrike" kern="1200" cap="none" spc="0" normalizeH="0" baseline="0" noProof="0" dirty="0" smtClean="0">
              <a:ln w="1905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467544" y="1196752"/>
          <a:ext cx="806489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0" y="5877272"/>
            <a:ext cx="1008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ЖКХ</a:t>
            </a:r>
          </a:p>
          <a:p>
            <a:pPr algn="ctr"/>
            <a:r>
              <a:rPr lang="ru-RU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153 503 тыс.руб.</a:t>
            </a:r>
            <a:endParaRPr lang="ru-RU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1835696" y="3501008"/>
            <a:ext cx="100811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55776" y="1772816"/>
            <a:ext cx="151216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Культура, кинематография</a:t>
            </a:r>
          </a:p>
          <a:p>
            <a:pPr algn="ctr"/>
            <a:r>
              <a:rPr lang="ru-RU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20 933 тыс.руб.</a:t>
            </a:r>
            <a:endParaRPr lang="ru-RU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340768"/>
            <a:ext cx="7143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5157192"/>
            <a:ext cx="7048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2" y="1556792"/>
            <a:ext cx="7524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2555776" y="6165304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Расходы районного бюджета –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798 136 тыс.руб.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516216" y="4725144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Социальные расходы – </a:t>
            </a:r>
            <a:r>
              <a:rPr lang="ru-RU" sz="16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514 811 тыс.руб., 65%</a:t>
            </a:r>
          </a:p>
        </p:txBody>
      </p:sp>
      <p:grpSp>
        <p:nvGrpSpPr>
          <p:cNvPr id="14" name="Группа 13"/>
          <p:cNvGrpSpPr/>
          <p:nvPr/>
        </p:nvGrpSpPr>
        <p:grpSpPr>
          <a:xfrm>
            <a:off x="-1836712" y="116632"/>
            <a:ext cx="9145016" cy="1008112"/>
            <a:chOff x="-1908720" y="404664"/>
            <a:chExt cx="9396536" cy="1728192"/>
          </a:xfrm>
        </p:grpSpPr>
        <p:sp>
          <p:nvSpPr>
            <p:cNvPr id="15" name="Блок-схема: данные 14"/>
            <p:cNvSpPr/>
            <p:nvPr/>
          </p:nvSpPr>
          <p:spPr>
            <a:xfrm flipH="1">
              <a:off x="-1908720" y="404664"/>
              <a:ext cx="9289032" cy="1728192"/>
            </a:xfrm>
            <a:prstGeom prst="flowChartInputOutpu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араллелограмм 15"/>
            <p:cNvSpPr/>
            <p:nvPr/>
          </p:nvSpPr>
          <p:spPr>
            <a:xfrm flipH="1">
              <a:off x="683568" y="692697"/>
              <a:ext cx="6804248" cy="1080120"/>
            </a:xfrm>
            <a:prstGeom prst="parallelogram">
              <a:avLst>
                <a:gd name="adj" fmla="val 174237"/>
              </a:avLst>
            </a:prstGeom>
            <a:solidFill>
              <a:schemeClr val="tx2">
                <a:lumMod val="40000"/>
                <a:lumOff val="6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араллелограмм 16"/>
            <p:cNvSpPr/>
            <p:nvPr/>
          </p:nvSpPr>
          <p:spPr>
            <a:xfrm flipH="1">
              <a:off x="-36513" y="692697"/>
              <a:ext cx="1610868" cy="1085846"/>
            </a:xfrm>
            <a:prstGeom prst="parallelogram">
              <a:avLst>
                <a:gd name="adj" fmla="val 176083"/>
              </a:avLst>
            </a:prstGeom>
            <a:solidFill>
              <a:schemeClr val="tx2">
                <a:lumMod val="40000"/>
                <a:lumOff val="6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Заголовок 1"/>
          <p:cNvSpPr txBox="1">
            <a:spLocks/>
          </p:cNvSpPr>
          <p:nvPr/>
        </p:nvSpPr>
        <p:spPr>
          <a:xfrm>
            <a:off x="-324544" y="332656"/>
            <a:ext cx="7772400" cy="1008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700" b="1" noProof="0" dirty="0" smtClean="0">
                <a:ln w="1905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СТРУКТУРА РАСХОДОВ РАЙОННОГО БЮДЖЕТА</a:t>
            </a:r>
            <a:endParaRPr kumimoji="0" lang="ru-RU" sz="1700" b="1" i="0" u="none" strike="noStrike" kern="1200" cap="none" spc="0" normalizeH="0" baseline="0" noProof="0" dirty="0" smtClean="0">
              <a:ln w="1905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1" i="0" u="none" strike="noStrike" kern="1200" cap="none" spc="0" normalizeH="0" baseline="0" noProof="0" dirty="0" smtClean="0">
                <a:ln w="1905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В 2022 ГОДУ</a:t>
            </a:r>
            <a:r>
              <a:rPr kumimoji="0" lang="ru-RU" sz="2800" b="1" i="0" u="none" strike="noStrike" kern="1200" cap="none" spc="0" normalizeH="0" baseline="0" noProof="0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800" b="1" i="0" u="none" strike="noStrike" kern="1200" cap="none" spc="0" normalizeH="0" baseline="0" noProof="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-396552" y="1340768"/>
          <a:ext cx="5904656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23529" y="4869160"/>
          <a:ext cx="4680520" cy="1435227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936103"/>
                <a:gridCol w="648072"/>
                <a:gridCol w="593953"/>
                <a:gridCol w="658504"/>
                <a:gridCol w="658504"/>
                <a:gridCol w="607849"/>
                <a:gridCol w="577535"/>
              </a:tblGrid>
              <a:tr h="192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2018 год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2019 год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2020 год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2021 год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2022 год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2023 год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40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Кол-во объектов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11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14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17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19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21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Общая стоимость (тыс.руб.)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3029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10228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13185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20200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26892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30756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-1836712" y="260648"/>
            <a:ext cx="9145016" cy="1008112"/>
            <a:chOff x="-1908720" y="404664"/>
            <a:chExt cx="9396536" cy="1728192"/>
          </a:xfrm>
        </p:grpSpPr>
        <p:sp>
          <p:nvSpPr>
            <p:cNvPr id="9" name="Блок-схема: данные 8"/>
            <p:cNvSpPr/>
            <p:nvPr/>
          </p:nvSpPr>
          <p:spPr>
            <a:xfrm flipH="1">
              <a:off x="-1908720" y="404664"/>
              <a:ext cx="9289032" cy="1728192"/>
            </a:xfrm>
            <a:prstGeom prst="flowChartInputOutpu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араллелограмм 9"/>
            <p:cNvSpPr/>
            <p:nvPr/>
          </p:nvSpPr>
          <p:spPr>
            <a:xfrm flipH="1">
              <a:off x="683568" y="692697"/>
              <a:ext cx="6804248" cy="1080120"/>
            </a:xfrm>
            <a:prstGeom prst="parallelogram">
              <a:avLst>
                <a:gd name="adj" fmla="val 174237"/>
              </a:avLst>
            </a:prstGeom>
            <a:solidFill>
              <a:schemeClr val="tx2">
                <a:lumMod val="40000"/>
                <a:lumOff val="6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араллелограмм 10"/>
            <p:cNvSpPr/>
            <p:nvPr/>
          </p:nvSpPr>
          <p:spPr>
            <a:xfrm flipH="1">
              <a:off x="-36513" y="692697"/>
              <a:ext cx="1610868" cy="1085846"/>
            </a:xfrm>
            <a:prstGeom prst="parallelogram">
              <a:avLst>
                <a:gd name="adj" fmla="val 176083"/>
              </a:avLst>
            </a:prstGeom>
            <a:solidFill>
              <a:schemeClr val="tx2">
                <a:lumMod val="40000"/>
                <a:lumOff val="6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" name="Заголовок 1"/>
          <p:cNvSpPr txBox="1">
            <a:spLocks/>
          </p:cNvSpPr>
          <p:nvPr/>
        </p:nvSpPr>
        <p:spPr>
          <a:xfrm>
            <a:off x="-180528" y="188640"/>
            <a:ext cx="7772400" cy="1008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50" b="1" dirty="0" smtClean="0">
                <a:ln w="1905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ДИНАМИКА  РЕАЛИЗАЦИИ ПРОЕКТОВ ПОДДЕРЖКИ МЕСТНЫХ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50" b="1" dirty="0" smtClean="0">
                <a:ln w="1905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ИНИЦИАТИВ НА ТЕРРИТОРИИ РОДИНСКОГО РАЙОНА</a:t>
            </a:r>
            <a:endParaRPr kumimoji="0" lang="ru-RU" sz="1350" b="1" i="0" u="none" strike="noStrike" kern="1200" cap="none" spc="0" normalizeH="0" baseline="0" noProof="0" dirty="0" smtClean="0">
              <a:ln w="1905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5508104" y="1454340"/>
          <a:ext cx="3384376" cy="492698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6024"/>
                <a:gridCol w="2407153"/>
                <a:gridCol w="761199"/>
              </a:tblGrid>
              <a:tr h="527434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Типология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Кол-во</a:t>
                      </a:r>
                      <a:endParaRPr lang="ru-RU" sz="1400" dirty="0"/>
                    </a:p>
                  </a:txBody>
                  <a:tcPr anchor="ctr"/>
                </a:tc>
              </a:tr>
              <a:tr h="527434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Дороги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14</a:t>
                      </a:r>
                      <a:endParaRPr lang="ru-RU" sz="1400" dirty="0"/>
                    </a:p>
                  </a:txBody>
                  <a:tcPr/>
                </a:tc>
              </a:tr>
              <a:tr h="527434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          Спортивные объекты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13</a:t>
                      </a:r>
                      <a:endParaRPr lang="ru-RU" sz="1400" dirty="0"/>
                    </a:p>
                  </a:txBody>
                  <a:tcPr/>
                </a:tc>
              </a:tr>
              <a:tr h="310255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            Объекты культуры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</a:t>
                      </a:r>
                      <a:endParaRPr lang="ru-RU" sz="1400" dirty="0"/>
                    </a:p>
                  </a:txBody>
                  <a:tcPr/>
                </a:tc>
              </a:tr>
              <a:tr h="527434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             Места захоронения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</a:t>
                      </a:r>
                      <a:endParaRPr lang="ru-RU" sz="1400" dirty="0"/>
                    </a:p>
                  </a:txBody>
                  <a:tcPr/>
                </a:tc>
              </a:tr>
              <a:tr h="310255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                Водоснабжение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</a:t>
                      </a:r>
                      <a:endParaRPr lang="ru-RU" sz="1400" dirty="0"/>
                    </a:p>
                  </a:txBody>
                  <a:tcPr/>
                </a:tc>
              </a:tr>
              <a:tr h="310255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                  Детские площадки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</a:t>
                      </a:r>
                      <a:endParaRPr lang="ru-RU" sz="1400" dirty="0"/>
                    </a:p>
                  </a:txBody>
                  <a:tcPr/>
                </a:tc>
              </a:tr>
              <a:tr h="744612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                 Места отдыха и</a:t>
                      </a:r>
                    </a:p>
                    <a:p>
                      <a:pPr algn="ctr"/>
                      <a:r>
                        <a:rPr lang="ru-RU" sz="1400" dirty="0" smtClean="0"/>
                        <a:t>                  объекты  </a:t>
                      </a:r>
                    </a:p>
                    <a:p>
                      <a:pPr algn="ctr"/>
                      <a:r>
                        <a:rPr lang="ru-RU" sz="1400" dirty="0" smtClean="0"/>
                        <a:t>                  благоустройства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</a:t>
                      </a:r>
                      <a:endParaRPr lang="ru-RU" sz="1400" dirty="0"/>
                    </a:p>
                  </a:txBody>
                  <a:tcPr/>
                </a:tc>
              </a:tr>
              <a:tr h="310255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ВСЕГО</a:t>
                      </a:r>
                    </a:p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65</a:t>
                      </a:r>
                      <a:endParaRPr lang="ru-RU" sz="1400" b="1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4" name="Группа 13"/>
          <p:cNvGrpSpPr/>
          <p:nvPr/>
        </p:nvGrpSpPr>
        <p:grpSpPr>
          <a:xfrm>
            <a:off x="5652120" y="1988840"/>
            <a:ext cx="672009" cy="3764918"/>
            <a:chOff x="5724128" y="2204864"/>
            <a:chExt cx="672009" cy="3764918"/>
          </a:xfrm>
        </p:grpSpPr>
        <p:pic>
          <p:nvPicPr>
            <p:cNvPr id="15" name="Picture 6" descr="https://xn--80aaaaoeg5afme9bny.xn--p1ai/upload/iblock/ec0/ec0fa2d4b48f7b59d37904a34439b70e.png"/>
            <p:cNvPicPr>
              <a:picLocks noChangeAspect="1" noChangeArrowheads="1"/>
            </p:cNvPicPr>
            <p:nvPr/>
          </p:nvPicPr>
          <p:blipFill>
            <a:blip r:embed="rId3" cstate="print"/>
            <a:srcRect b="12500"/>
            <a:stretch>
              <a:fillRect/>
            </a:stretch>
          </p:blipFill>
          <p:spPr bwMode="auto">
            <a:xfrm>
              <a:off x="5724128" y="2204864"/>
              <a:ext cx="526280" cy="504056"/>
            </a:xfrm>
            <a:prstGeom prst="rect">
              <a:avLst/>
            </a:prstGeom>
            <a:noFill/>
          </p:spPr>
        </p:pic>
        <p:pic>
          <p:nvPicPr>
            <p:cNvPr id="16" name="Picture 8" descr="https://xn--80aaaaoeg5afme9bny.xn--p1ai/upload/iblock/570/570f2cea87cf05983fd65ac805701279.png"/>
            <p:cNvPicPr>
              <a:picLocks noChangeAspect="1" noChangeArrowheads="1"/>
            </p:cNvPicPr>
            <p:nvPr/>
          </p:nvPicPr>
          <p:blipFill>
            <a:blip r:embed="rId4" cstate="print"/>
            <a:srcRect b="12500"/>
            <a:stretch>
              <a:fillRect/>
            </a:stretch>
          </p:blipFill>
          <p:spPr bwMode="auto">
            <a:xfrm>
              <a:off x="5724128" y="2780928"/>
              <a:ext cx="508582" cy="432048"/>
            </a:xfrm>
            <a:prstGeom prst="rect">
              <a:avLst/>
            </a:prstGeom>
            <a:noFill/>
          </p:spPr>
        </p:pic>
        <p:pic>
          <p:nvPicPr>
            <p:cNvPr id="17" name="Picture 10" descr="https://xn--80aaaaoeg5afme9bny.xn--p1ai/upload/iblock/76f/76ff88f264dd226b5562ec87c813c6c8.png"/>
            <p:cNvPicPr>
              <a:picLocks noChangeAspect="1" noChangeArrowheads="1"/>
            </p:cNvPicPr>
            <p:nvPr/>
          </p:nvPicPr>
          <p:blipFill>
            <a:blip r:embed="rId5" cstate="print"/>
            <a:srcRect b="18511"/>
            <a:stretch>
              <a:fillRect/>
            </a:stretch>
          </p:blipFill>
          <p:spPr bwMode="auto">
            <a:xfrm flipH="1">
              <a:off x="5724128" y="3347825"/>
              <a:ext cx="576064" cy="369207"/>
            </a:xfrm>
            <a:prstGeom prst="rect">
              <a:avLst/>
            </a:prstGeom>
            <a:noFill/>
          </p:spPr>
        </p:pic>
        <p:pic>
          <p:nvPicPr>
            <p:cNvPr id="18" name="Picture 12" descr="https://xn--80aaaaoeg5afme9bny.xn--p1ai/upload/iblock/203/2030cdc43d83e63b91b60bb53b5dfd69.png"/>
            <p:cNvPicPr>
              <a:picLocks noChangeAspect="1" noChangeArrowheads="1"/>
            </p:cNvPicPr>
            <p:nvPr/>
          </p:nvPicPr>
          <p:blipFill>
            <a:blip r:embed="rId6" cstate="print"/>
            <a:srcRect b="17252"/>
            <a:stretch>
              <a:fillRect/>
            </a:stretch>
          </p:blipFill>
          <p:spPr bwMode="auto">
            <a:xfrm>
              <a:off x="5724128" y="3789040"/>
              <a:ext cx="542269" cy="432048"/>
            </a:xfrm>
            <a:prstGeom prst="rect">
              <a:avLst/>
            </a:prstGeom>
            <a:noFill/>
          </p:spPr>
        </p:pic>
        <p:pic>
          <p:nvPicPr>
            <p:cNvPr id="19" name="Picture 14" descr="https://xn--80aaaaoeg5afme9bny.xn--p1ai/upload/iblock/7a0/7a039caae9ca4c0e170eb221fba2edab.png"/>
            <p:cNvPicPr>
              <a:picLocks noChangeAspect="1" noChangeArrowheads="1"/>
            </p:cNvPicPr>
            <p:nvPr/>
          </p:nvPicPr>
          <p:blipFill>
            <a:blip r:embed="rId7" cstate="print"/>
            <a:srcRect b="17201"/>
            <a:stretch>
              <a:fillRect/>
            </a:stretch>
          </p:blipFill>
          <p:spPr bwMode="auto">
            <a:xfrm>
              <a:off x="5724128" y="4365104"/>
              <a:ext cx="504056" cy="458780"/>
            </a:xfrm>
            <a:prstGeom prst="rect">
              <a:avLst/>
            </a:prstGeom>
            <a:noFill/>
          </p:spPr>
        </p:pic>
        <p:pic>
          <p:nvPicPr>
            <p:cNvPr id="20" name="Picture 16" descr="https://xn--80aaaaoeg5afme9bny.xn--p1ai/upload/iblock/899/8990b50f99a842070c8bd8cdfb0a04e6.png"/>
            <p:cNvPicPr>
              <a:picLocks noChangeAspect="1" noChangeArrowheads="1"/>
            </p:cNvPicPr>
            <p:nvPr/>
          </p:nvPicPr>
          <p:blipFill>
            <a:blip r:embed="rId8" cstate="print"/>
            <a:srcRect b="12279"/>
            <a:stretch>
              <a:fillRect/>
            </a:stretch>
          </p:blipFill>
          <p:spPr bwMode="auto">
            <a:xfrm>
              <a:off x="5753457" y="4869161"/>
              <a:ext cx="618743" cy="504056"/>
            </a:xfrm>
            <a:prstGeom prst="rect">
              <a:avLst/>
            </a:prstGeom>
            <a:noFill/>
          </p:spPr>
        </p:pic>
        <p:pic>
          <p:nvPicPr>
            <p:cNvPr id="21" name="Picture 18" descr="https://xn--80aaaaoeg5afme9bny.xn--p1ai/upload/iblock/927/92756e63944f6781cb597aea44d565b3.png"/>
            <p:cNvPicPr>
              <a:picLocks noChangeAspect="1" noChangeArrowheads="1"/>
            </p:cNvPicPr>
            <p:nvPr/>
          </p:nvPicPr>
          <p:blipFill>
            <a:blip r:embed="rId9" cstate="print"/>
            <a:srcRect b="15796"/>
            <a:stretch>
              <a:fillRect/>
            </a:stretch>
          </p:blipFill>
          <p:spPr bwMode="auto">
            <a:xfrm>
              <a:off x="5724128" y="5445224"/>
              <a:ext cx="672009" cy="524558"/>
            </a:xfrm>
            <a:prstGeom prst="rect">
              <a:avLst/>
            </a:prstGeom>
            <a:noFill/>
          </p:spPr>
        </p:pic>
      </p:grpSp>
      <p:sp>
        <p:nvSpPr>
          <p:cNvPr id="22" name="TextBox 21"/>
          <p:cNvSpPr txBox="1"/>
          <p:nvPr/>
        </p:nvSpPr>
        <p:spPr>
          <a:xfrm>
            <a:off x="5508104" y="6453336"/>
            <a:ext cx="3456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Реализовано с 2018 г. по 2022 год</a:t>
            </a: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ФАЙЛЫ ПОЛЬЗОВАТЕЛЕЙ\Бюджетный отдел\Ракитина А.В\ПРЕЗЕНТАЦИЯ\ЖКХ\Водопровод Родино\WhatsApp Image 2023-02-20 at 11.55.29 (1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04664"/>
            <a:ext cx="3456384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36096" y="332656"/>
            <a:ext cx="2521151" cy="33615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971600" y="6135687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Ремонт кровли 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фасада здания 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1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Зелёнолуговской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ООШ»</a:t>
            </a: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592" y="2996952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Реконструкция 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водопроводных сетей и сооружений в 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с. 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Родино</a:t>
            </a: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8" name="Picture 4" descr="I:\ФАЙЛЫ ПОЛЬЗОВАТЕЛЕЙ\Бюджетный отдел\Ракитина А.В\ПРЕЗЕНТАЦИЯ\ЖКХ\Мирный д-с\WhatsApp Image 2022-11-28 at 14.31.10 (1)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4077072"/>
            <a:ext cx="3028279" cy="2016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5004048" y="3717032"/>
            <a:ext cx="331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Строительство «Покровской СОШ»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48064" y="6135687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Капитальный 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ремонт здания детского сада «Ромашка» в 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п. 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Мирный</a:t>
            </a: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3501008"/>
            <a:ext cx="3384376" cy="25382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powerpointstore.com_44</Template>
  <TotalTime>3334</TotalTime>
  <Words>389</Words>
  <Application>Microsoft Office PowerPoint</Application>
  <PresentationFormat>Экран (4:3)</PresentationFormat>
  <Paragraphs>137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Отчет об исполнении Родинского районного бюджета за 2022 год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ДОХОДЫ РАЙОННОГО БЮДЖЕТА</dc:title>
  <dc:creator>Fin12</dc:creator>
  <cp:lastModifiedBy>Fin12</cp:lastModifiedBy>
  <cp:revision>325</cp:revision>
  <dcterms:created xsi:type="dcterms:W3CDTF">2021-03-01T04:53:51Z</dcterms:created>
  <dcterms:modified xsi:type="dcterms:W3CDTF">2023-04-25T07:36:17Z</dcterms:modified>
</cp:coreProperties>
</file>