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rawings/drawing3.xml" ContentType="application/vnd.openxmlformats-officedocument.drawingml.chartshapes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59" r:id="rId5"/>
    <p:sldId id="260" r:id="rId6"/>
    <p:sldId id="261" r:id="rId7"/>
    <p:sldId id="269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FF7C80"/>
    <a:srgbClr val="00FF99"/>
    <a:srgbClr val="FF9900"/>
    <a:srgbClr val="008000"/>
    <a:srgbClr val="FFFF00"/>
    <a:srgbClr val="009900"/>
    <a:srgbClr val="CC0000"/>
    <a:srgbClr val="CC3300"/>
    <a:srgbClr val="59222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0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50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46.200\&#1089;&#1077;&#1088;&#1074;&#1077;&#1088;\&#1060;&#1040;&#1049;&#1051;&#1067;%20&#1055;&#1054;&#1051;&#1068;&#1047;&#1054;&#1042;&#1040;&#1058;&#1045;&#1051;&#1045;&#1049;\&#1041;&#1102;&#1076;&#1078;&#1077;&#1090;&#1085;&#1099;&#1081;%20&#1086;&#1090;&#1076;&#1077;&#1083;\&#1055;&#1072;&#1087;&#1082;&#1072;%20&#1041;&#1070;&#1044;&#1046;&#1045;&#1058;&#1054;&#1042;\&#1041;&#1070;&#1044;&#1046;&#1045;&#1058;\&#1041;&#1102;&#1076;&#1078;&#1077;&#1090;%202022%20&#1075;&#1086;&#1076;\&#1055;&#1088;&#1086;&#1077;&#1082;&#1090;%20&#1073;&#1102;&#1076;&#1078;&#1077;&#1090;&#1072;%20&#1085;&#1072;%202022%20&#1075;&#1086;&#1076;%20&#1082;%20&#1087;&#1091;&#1073;&#1083;&#1080;&#1095;&#1085;&#1099;&#1084;%20&#1089;&#1083;&#1091;&#1096;&#1072;&#1085;&#1080;&#1103;&#1084;\&#1057;&#1083;&#1072;&#1081;&#1076;&#1099;%20&#1082;%20&#1076;&#1086;&#1082;&#1083;&#1072;&#1076;&#1091;\&#1044;&#1080;&#1072;&#1075;&#1088;&#1072;&#1084;&#1084;&#1099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192.168.46.200\&#1089;&#1077;&#1088;&#1074;&#1077;&#1088;\&#1060;&#1040;&#1049;&#1051;&#1067;%20&#1055;&#1054;&#1051;&#1068;&#1047;&#1054;&#1042;&#1040;&#1058;&#1045;&#1051;&#1045;&#1049;\&#1041;&#1102;&#1076;&#1078;&#1077;&#1090;&#1085;&#1099;&#1081;%20&#1086;&#1090;&#1076;&#1077;&#1083;\&#1055;&#1072;&#1087;&#1082;&#1072;%20&#1041;&#1070;&#1044;&#1046;&#1045;&#1058;&#1054;&#1042;\&#1041;&#1070;&#1044;&#1046;&#1045;&#1058;\&#1041;&#1102;&#1076;&#1078;&#1077;&#1090;%202024%20&#1075;&#1086;&#1076;\&#1050;%20&#1087;&#1091;&#1073;&#1083;&#1080;&#1095;&#1085;&#1099;&#1084;%20&#1089;&#1083;&#1091;&#1096;&#1072;&#1085;&#1080;&#1103;&#1084;\&#1057;&#1083;&#1072;&#1081;&#1076;&#1099;%20&#1082;%20&#1076;&#1086;&#1082;&#1083;&#1072;&#1076;&#1091;\&#1044;&#1080;&#1072;&#1075;&#1088;&#1072;&#1084;&#1084;&#1099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192.168.46.200\&#1089;&#1077;&#1088;&#1074;&#1077;&#1088;\&#1060;&#1040;&#1049;&#1051;&#1067;%20&#1055;&#1054;&#1051;&#1068;&#1047;&#1054;&#1042;&#1040;&#1058;&#1045;&#1051;&#1045;&#1049;\&#1041;&#1102;&#1076;&#1078;&#1077;&#1090;&#1085;&#1099;&#1081;%20&#1086;&#1090;&#1076;&#1077;&#1083;\&#1055;&#1072;&#1087;&#1082;&#1072;%20&#1041;&#1070;&#1044;&#1046;&#1045;&#1058;&#1054;&#1042;\&#1041;&#1070;&#1044;&#1046;&#1045;&#1058;\&#1041;&#1102;&#1076;&#1078;&#1077;&#1090;%202024%20&#1075;&#1086;&#1076;\&#1050;%20&#1087;&#1091;&#1073;&#1083;&#1080;&#1095;&#1085;&#1099;&#1084;%20&#1089;&#1083;&#1091;&#1096;&#1072;&#1085;&#1080;&#1103;&#1084;\&#1057;&#1083;&#1072;&#1081;&#1076;&#1099;%20&#1082;%20&#1076;&#1086;&#1082;&#1083;&#1072;&#1076;&#1091;\&#1044;&#1080;&#1072;&#1075;&#1088;&#1072;&#1084;&#1084;&#1099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192.168.46.200\&#1089;&#1077;&#1088;&#1074;&#1077;&#1088;\&#1060;&#1040;&#1049;&#1051;&#1067;%20&#1055;&#1054;&#1051;&#1068;&#1047;&#1054;&#1042;&#1040;&#1058;&#1045;&#1051;&#1045;&#1049;\&#1041;&#1102;&#1076;&#1078;&#1077;&#1090;&#1085;&#1099;&#1081;%20&#1086;&#1090;&#1076;&#1077;&#1083;\&#1055;&#1072;&#1087;&#1082;&#1072;%20&#1041;&#1070;&#1044;&#1046;&#1045;&#1058;&#1054;&#1042;\&#1041;&#1070;&#1044;&#1046;&#1045;&#1058;\&#1041;&#1102;&#1076;&#1078;&#1077;&#1090;%202022%20&#1075;&#1086;&#1076;\&#1055;&#1088;&#1086;&#1077;&#1082;&#1090;%20&#1073;&#1102;&#1076;&#1078;&#1077;&#1090;&#1072;%20&#1085;&#1072;%202022%20&#1075;&#1086;&#1076;%20&#1087;&#1086;&#1089;&#1083;&#1077;%20&#1087;&#1091;&#1073;&#1083;&#1080;&#1095;&#1085;.&#1089;&#1083;&#1091;&#1096;\&#1057;&#1083;&#1072;&#1081;&#1076;&#1099;%20&#1082;%20&#1076;&#1086;&#1082;&#1083;&#1072;&#1076;&#1091;\&#1044;&#1080;&#1072;&#1075;&#1088;&#1072;&#1084;&#1084;&#109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46.200\&#1089;&#1077;&#1088;&#1074;&#1077;&#1088;\&#1060;&#1040;&#1049;&#1051;&#1067;%20&#1055;&#1054;&#1051;&#1068;&#1047;&#1054;&#1042;&#1040;&#1058;&#1045;&#1051;&#1045;&#1049;\&#1041;&#1102;&#1076;&#1078;&#1077;&#1090;&#1085;&#1099;&#1081;%20&#1086;&#1090;&#1076;&#1077;&#1083;\&#1055;&#1072;&#1087;&#1082;&#1072;%20&#1041;&#1070;&#1044;&#1046;&#1045;&#1058;&#1054;&#1042;\&#1041;&#1070;&#1044;&#1046;&#1045;&#1058;\&#1041;&#1102;&#1076;&#1078;&#1077;&#1090;%202024%20&#1075;&#1086;&#1076;\&#1050;%20&#1087;&#1091;&#1073;&#1083;&#1080;&#1095;&#1085;&#1099;&#1084;%20&#1089;&#1083;&#1091;&#1096;&#1072;&#1085;&#1080;&#1103;&#1084;\&#1057;&#1083;&#1072;&#1081;&#1076;&#1099;%20&#1082;%20&#1076;&#1086;&#1082;&#1083;&#1072;&#1076;&#1091;\&#1044;&#1080;&#1072;&#1075;&#1088;&#1072;&#1084;&#1084;&#1099;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192.168.46.200\&#1089;&#1077;&#1088;&#1074;&#1077;&#1088;\&#1060;&#1040;&#1049;&#1051;&#1067;%20&#1055;&#1054;&#1051;&#1068;&#1047;&#1054;&#1042;&#1040;&#1058;&#1045;&#1051;&#1045;&#1049;\&#1041;&#1102;&#1076;&#1078;&#1077;&#1090;&#1085;&#1099;&#1081;%20&#1086;&#1090;&#1076;&#1077;&#1083;\&#1055;&#1072;&#1087;&#1082;&#1072;%20&#1041;&#1070;&#1044;&#1046;&#1045;&#1058;&#1054;&#1042;\&#1041;&#1070;&#1044;&#1046;&#1045;&#1058;\&#1041;&#1102;&#1076;&#1078;&#1077;&#1090;%202022%20&#1075;&#1086;&#1076;\&#1055;&#1088;&#1086;&#1077;&#1082;&#1090;%20&#1073;&#1102;&#1076;&#1078;&#1077;&#1090;&#1072;%20&#1085;&#1072;%202022%20&#1075;&#1086;&#1076;%20&#1087;&#1086;&#1089;&#1083;&#1077;%20&#1087;&#1091;&#1073;&#1083;&#1080;&#1095;&#1085;.&#1089;&#1083;&#1091;&#1096;\&#1057;&#1083;&#1072;&#1081;&#1076;&#1099;%20&#1082;%20&#1076;&#1086;&#1082;&#1083;&#1072;&#1076;&#1091;\&#1044;&#1080;&#1072;&#1075;&#1088;&#1072;&#1084;&#1084;&#1099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46.200\&#1089;&#1077;&#1088;&#1074;&#1077;&#1088;\&#1060;&#1040;&#1049;&#1051;&#1067;%20&#1055;&#1054;&#1051;&#1068;&#1047;&#1054;&#1042;&#1040;&#1058;&#1045;&#1051;&#1045;&#1049;\&#1041;&#1102;&#1076;&#1078;&#1077;&#1090;&#1085;&#1099;&#1081;%20&#1086;&#1090;&#1076;&#1077;&#1083;\&#1055;&#1072;&#1087;&#1082;&#1072;%20&#1041;&#1070;&#1044;&#1046;&#1045;&#1058;&#1054;&#1042;\&#1041;&#1070;&#1044;&#1046;&#1045;&#1058;\&#1041;&#1102;&#1076;&#1078;&#1077;&#1090;%202024%20&#1075;&#1086;&#1076;\&#1050;%20&#1087;&#1091;&#1073;&#1083;&#1080;&#1095;&#1085;&#1099;&#1084;%20&#1089;&#1083;&#1091;&#1096;&#1072;&#1085;&#1080;&#1103;&#1084;\&#1057;&#1083;&#1072;&#1081;&#1076;&#1099;%20&#1082;%20&#1076;&#1086;&#1082;&#1083;&#1072;&#1076;&#1091;\&#1044;&#1080;&#1072;&#1075;&#1088;&#1072;&#1084;&#1084;&#1099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\\192.168.46.200\&#1089;&#1077;&#1088;&#1074;&#1077;&#1088;\&#1060;&#1040;&#1049;&#1051;&#1067;%20&#1055;&#1054;&#1051;&#1068;&#1047;&#1054;&#1042;&#1040;&#1058;&#1045;&#1051;&#1045;&#1049;\&#1041;&#1102;&#1076;&#1078;&#1077;&#1090;&#1085;&#1099;&#1081;%20&#1086;&#1090;&#1076;&#1077;&#1083;\&#1055;&#1072;&#1087;&#1082;&#1072;%20&#1041;&#1070;&#1044;&#1046;&#1045;&#1058;&#1054;&#1042;\&#1041;&#1070;&#1044;&#1046;&#1045;&#1058;\&#1041;&#1102;&#1076;&#1078;&#1077;&#1090;%202024%20&#1075;&#1086;&#1076;\&#1050;%20&#1087;&#1091;&#1073;&#1083;&#1080;&#1095;&#1085;&#1099;&#1084;%20&#1089;&#1083;&#1091;&#1096;&#1072;&#1085;&#1080;&#1103;&#1084;\&#1057;&#1083;&#1072;&#1081;&#1076;&#1099;%20&#1082;%20&#1076;&#1086;&#1082;&#1083;&#1072;&#1076;&#1091;\&#1044;&#1080;&#1072;&#1075;&#1088;&#1072;&#1084;&#1084;&#109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4241587304601341"/>
          <c:y val="0.17012323011193167"/>
          <c:w val="0.76283737939479623"/>
          <c:h val="0.73150241869990462"/>
        </c:manualLayout>
      </c:layout>
      <c:pie3DChart>
        <c:varyColors val="1"/>
        <c:dLbls>
          <c:showCatName val="1"/>
          <c:showPercent val="1"/>
        </c:dLbls>
      </c:pie3D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7.5917854186908551E-2"/>
          <c:y val="0.20099313460120607"/>
          <c:w val="0.43258803587051647"/>
          <c:h val="0.60037868267162264"/>
        </c:manualLayout>
      </c:layout>
      <c:pie3DChart>
        <c:varyColors val="1"/>
        <c:ser>
          <c:idx val="0"/>
          <c:order val="0"/>
          <c:tx>
            <c:strRef>
              <c:f>Лист1!$A$26</c:f>
              <c:strCache>
                <c:ptCount val="1"/>
                <c:pt idx="0">
                  <c:v>Налоговые доходы </c:v>
                </c:pt>
              </c:strCache>
            </c:strRef>
          </c:tx>
          <c:explosion val="23"/>
          <c:dPt>
            <c:idx val="0"/>
            <c:spPr>
              <a:solidFill>
                <a:srgbClr val="CC0000"/>
              </a:solidFill>
            </c:spPr>
          </c:dPt>
          <c:dPt>
            <c:idx val="1"/>
            <c:spPr>
              <a:solidFill>
                <a:srgbClr val="0070C0"/>
              </a:solidFill>
            </c:spPr>
          </c:dPt>
          <c:dPt>
            <c:idx val="2"/>
            <c:spPr>
              <a:solidFill>
                <a:srgbClr val="009900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rgbClr val="9900CC"/>
              </a:solidFill>
            </c:spPr>
          </c:dPt>
          <c:dPt>
            <c:idx val="5"/>
            <c:spPr>
              <a:solidFill>
                <a:srgbClr val="00B0F0"/>
              </a:solidFill>
            </c:spPr>
          </c:dPt>
          <c:dPt>
            <c:idx val="6"/>
            <c:explosion val="31"/>
          </c:dPt>
          <c:dLbls>
            <c:dLbl>
              <c:idx val="0"/>
              <c:layout>
                <c:manualLayout>
                  <c:x val="3.7614173228346488E-2"/>
                  <c:y val="-0.1981446505943785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81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026</a:t>
                    </a:r>
                    <a:r>
                      <a:rPr lang="ru-RU" b="0" dirty="0" smtClean="0"/>
                      <a:t> тыс.руб.</a:t>
                    </a:r>
                    <a:r>
                      <a:rPr lang="en-US" b="0" dirty="0" smtClean="0"/>
                      <a:t>; </a:t>
                    </a:r>
                    <a:endParaRPr lang="ru-RU" b="0" dirty="0" smtClean="0"/>
                  </a:p>
                  <a:p>
                    <a:r>
                      <a:rPr lang="ru-RU" dirty="0" smtClean="0"/>
                      <a:t>7</a:t>
                    </a:r>
                    <a:r>
                      <a:rPr lang="en-US" dirty="0" smtClean="0"/>
                      <a:t>0</a:t>
                    </a:r>
                    <a:r>
                      <a:rPr lang="en-US" b="0" dirty="0"/>
                      <a:t>%</a:t>
                    </a:r>
                  </a:p>
                </c:rich>
              </c:tx>
              <c:dLblPos val="bestFit"/>
              <c:showVal val="1"/>
              <c:showPercent val="1"/>
            </c:dLbl>
            <c:dLbl>
              <c:idx val="1"/>
              <c:layout>
                <c:manualLayout>
                  <c:x val="-4.1121464006294997E-3"/>
                  <c:y val="0.1478320884242837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9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672</a:t>
                    </a:r>
                    <a:r>
                      <a:rPr lang="ru-RU" dirty="0" smtClean="0"/>
                      <a:t> </a:t>
                    </a:r>
                    <a:r>
                      <a:rPr lang="ru-RU" b="0" dirty="0" smtClean="0"/>
                      <a:t>тыс.руб.</a:t>
                    </a:r>
                    <a:r>
                      <a:rPr lang="en-US" b="0" dirty="0" smtClean="0"/>
                      <a:t>; </a:t>
                    </a:r>
                    <a:endParaRPr lang="ru-RU" b="0" dirty="0" smtClean="0"/>
                  </a:p>
                  <a:p>
                    <a:r>
                      <a:rPr lang="en-US" dirty="0" smtClean="0"/>
                      <a:t>8</a:t>
                    </a:r>
                    <a:r>
                      <a:rPr lang="en-US" b="0" dirty="0"/>
                      <a:t>%</a:t>
                    </a:r>
                  </a:p>
                </c:rich>
              </c:tx>
              <c:dLblPos val="bestFit"/>
              <c:showVal val="1"/>
              <c:showPercent val="1"/>
            </c:dLbl>
            <c:dLbl>
              <c:idx val="2"/>
              <c:layout>
                <c:manualLayout>
                  <c:x val="0"/>
                  <c:y val="-4.247913022584057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10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337</a:t>
                    </a:r>
                    <a:r>
                      <a:rPr lang="ru-RU" dirty="0" smtClean="0"/>
                      <a:t> </a:t>
                    </a:r>
                    <a:r>
                      <a:rPr lang="ru-RU" b="0" dirty="0" smtClean="0"/>
                      <a:t>тыс.руб.</a:t>
                    </a:r>
                    <a:r>
                      <a:rPr lang="en-US" b="0" dirty="0" smtClean="0"/>
                      <a:t>;</a:t>
                    </a:r>
                    <a:endParaRPr lang="ru-RU" b="0" dirty="0" smtClean="0"/>
                  </a:p>
                  <a:p>
                    <a:r>
                      <a:rPr lang="en-US" dirty="0" smtClean="0"/>
                      <a:t>9</a:t>
                    </a:r>
                    <a:r>
                      <a:rPr lang="en-US" b="0" dirty="0"/>
                      <a:t>%</a:t>
                    </a:r>
                  </a:p>
                </c:rich>
              </c:tx>
              <c:dLblPos val="bestFit"/>
              <c:showVal val="1"/>
              <c:showPercent val="1"/>
            </c:dLbl>
            <c:dLbl>
              <c:idx val="3"/>
              <c:layout>
                <c:manualLayout>
                  <c:x val="-1.8566249235308949E-2"/>
                  <c:y val="-3.692708385936918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8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300</a:t>
                    </a:r>
                    <a:r>
                      <a:rPr lang="ru-RU" dirty="0" smtClean="0"/>
                      <a:t> </a:t>
                    </a:r>
                    <a:r>
                      <a:rPr lang="ru-RU" b="0" dirty="0" smtClean="0"/>
                      <a:t>тыс.руб.</a:t>
                    </a:r>
                    <a:r>
                      <a:rPr lang="en-US" b="0" dirty="0" smtClean="0"/>
                      <a:t>;</a:t>
                    </a:r>
                    <a:r>
                      <a:rPr lang="en-US" dirty="0" smtClean="0"/>
                      <a:t> </a:t>
                    </a:r>
                    <a:endParaRPr lang="ru-RU" dirty="0" smtClean="0"/>
                  </a:p>
                  <a:p>
                    <a:r>
                      <a:rPr lang="en-US" dirty="0" smtClean="0"/>
                      <a:t>7</a:t>
                    </a:r>
                    <a:r>
                      <a:rPr lang="en-US" b="0" dirty="0" smtClean="0"/>
                      <a:t>%</a:t>
                    </a:r>
                    <a:endParaRPr lang="en-US" b="0" dirty="0"/>
                  </a:p>
                </c:rich>
              </c:tx>
              <c:dLblPos val="bestFit"/>
              <c:showVal val="1"/>
              <c:showPercent val="1"/>
            </c:dLbl>
            <c:dLbl>
              <c:idx val="4"/>
              <c:layout>
                <c:manualLayout>
                  <c:x val="0.10483667098492218"/>
                  <c:y val="-8.124223571118360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4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000</a:t>
                    </a:r>
                    <a:r>
                      <a:rPr lang="ru-RU" dirty="0" smtClean="0"/>
                      <a:t> </a:t>
                    </a:r>
                    <a:r>
                      <a:rPr lang="ru-RU" b="0" dirty="0" smtClean="0"/>
                      <a:t>тыс.руб.</a:t>
                    </a:r>
                    <a:r>
                      <a:rPr lang="en-US" b="0" dirty="0" smtClean="0"/>
                      <a:t>; </a:t>
                    </a:r>
                    <a:r>
                      <a:rPr lang="en-US" dirty="0"/>
                      <a:t>4</a:t>
                    </a:r>
                    <a:r>
                      <a:rPr lang="en-US" b="0" dirty="0"/>
                      <a:t>%</a:t>
                    </a:r>
                  </a:p>
                </c:rich>
              </c:tx>
              <c:dLblPos val="bestFit"/>
              <c:showVal val="1"/>
              <c:showPercent val="1"/>
            </c:dLbl>
            <c:dLbl>
              <c:idx val="5"/>
              <c:layout>
                <c:manualLayout>
                  <c:x val="0.18325349058980195"/>
                  <c:y val="-7.896218601973524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2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000</a:t>
                    </a:r>
                    <a:r>
                      <a:rPr lang="ru-RU" dirty="0" smtClean="0"/>
                      <a:t> </a:t>
                    </a:r>
                    <a:r>
                      <a:rPr lang="ru-RU" b="0" dirty="0" smtClean="0"/>
                      <a:t>тыс.руб.</a:t>
                    </a:r>
                    <a:r>
                      <a:rPr lang="en-US" b="0" dirty="0" smtClean="0"/>
                      <a:t>;</a:t>
                    </a:r>
                    <a:r>
                      <a:rPr lang="en-US" dirty="0" smtClean="0"/>
                      <a:t> </a:t>
                    </a:r>
                    <a:r>
                      <a:rPr lang="en-US" dirty="0"/>
                      <a:t>2</a:t>
                    </a:r>
                    <a:r>
                      <a:rPr lang="en-US" b="0" dirty="0"/>
                      <a:t>%</a:t>
                    </a:r>
                  </a:p>
                </c:rich>
              </c:tx>
              <c:dLblPos val="bestFit"/>
              <c:showVal val="1"/>
              <c:showPercent val="1"/>
            </c:dLbl>
            <c:dLbl>
              <c:idx val="6"/>
              <c:layout>
                <c:manualLayout>
                  <c:x val="5.8419243986254303E-2"/>
                  <c:y val="1.7977523848530214E-2"/>
                </c:manualLayout>
              </c:layout>
              <c:dLblPos val="bestFit"/>
              <c:showVal val="1"/>
              <c:showPercent val="1"/>
            </c:dLbl>
            <c:txPr>
              <a:bodyPr/>
              <a:lstStyle/>
              <a:p>
                <a:pPr>
                  <a:defRPr sz="1300" b="1"/>
                </a:pPr>
                <a:endParaRPr lang="ru-RU"/>
              </a:p>
            </c:txPr>
            <c:dLblPos val="outEnd"/>
            <c:showVal val="1"/>
            <c:showPercent val="1"/>
            <c:showLeaderLines val="1"/>
          </c:dLbls>
          <c:cat>
            <c:strRef>
              <c:f>Лист1!$A$27:$A$32</c:f>
              <c:strCache>
                <c:ptCount val="6"/>
                <c:pt idx="0">
                  <c:v>НДФЛ</c:v>
                </c:pt>
                <c:pt idx="1">
                  <c:v>Акцизы</c:v>
                </c:pt>
                <c:pt idx="2">
                  <c:v>ЕСХН</c:v>
                </c:pt>
                <c:pt idx="3">
                  <c:v>УСН</c:v>
                </c:pt>
                <c:pt idx="4">
                  <c:v>Налог, взимаемый в связи с применением патентной системы налогообложения</c:v>
                </c:pt>
                <c:pt idx="5">
                  <c:v>Госпошлина</c:v>
                </c:pt>
              </c:strCache>
            </c:strRef>
          </c:cat>
          <c:val>
            <c:numRef>
              <c:f>Лист1!$B$27:$B$32</c:f>
              <c:numCache>
                <c:formatCode>General</c:formatCode>
                <c:ptCount val="6"/>
                <c:pt idx="0">
                  <c:v>81026</c:v>
                </c:pt>
                <c:pt idx="1">
                  <c:v>9672</c:v>
                </c:pt>
                <c:pt idx="2">
                  <c:v>10337</c:v>
                </c:pt>
                <c:pt idx="3">
                  <c:v>8300</c:v>
                </c:pt>
                <c:pt idx="4">
                  <c:v>4000</c:v>
                </c:pt>
                <c:pt idx="5">
                  <c:v>2000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3295800524934431"/>
          <c:y val="0.15624526567755118"/>
          <c:w val="0.36418569553805802"/>
          <c:h val="0.7539291720111917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135139356100688E-2"/>
          <c:y val="0.20638021214017166"/>
          <c:w val="0.4806154279761265"/>
          <c:h val="0.67542422187008511"/>
        </c:manualLayout>
      </c:layout>
      <c:pie3DChart>
        <c:varyColors val="1"/>
        <c:ser>
          <c:idx val="0"/>
          <c:order val="0"/>
          <c:tx>
            <c:strRef>
              <c:f>Лист1!$A$35</c:f>
              <c:strCache>
                <c:ptCount val="1"/>
                <c:pt idx="0">
                  <c:v>Неналоговые доходы</c:v>
                </c:pt>
              </c:strCache>
            </c:strRef>
          </c:tx>
          <c:explosion val="25"/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CC3300"/>
              </a:solidFill>
            </c:spPr>
          </c:dPt>
          <c:dPt>
            <c:idx val="2"/>
            <c:spPr>
              <a:solidFill>
                <a:srgbClr val="009900"/>
              </a:solidFill>
            </c:spPr>
          </c:dPt>
          <c:dLbls>
            <c:dLbl>
              <c:idx val="0"/>
              <c:layout>
                <c:manualLayout>
                  <c:x val="2.4575935096464711E-2"/>
                  <c:y val="-0.16708669796923148"/>
                </c:manualLayout>
              </c:layout>
              <c:tx>
                <c:rich>
                  <a:bodyPr/>
                  <a:lstStyle/>
                  <a:p>
                    <a:r>
                      <a:rPr lang="en-US" b="1" smtClean="0"/>
                      <a:t>26</a:t>
                    </a:r>
                    <a:r>
                      <a:rPr lang="ru-RU" b="1" smtClean="0"/>
                      <a:t> </a:t>
                    </a:r>
                    <a:r>
                      <a:rPr lang="en-US" b="1" smtClean="0"/>
                      <a:t>294</a:t>
                    </a:r>
                    <a:r>
                      <a:rPr lang="ru-RU" b="1" smtClean="0"/>
                      <a:t> </a:t>
                    </a:r>
                    <a:r>
                      <a:rPr lang="ru-RU" smtClean="0"/>
                      <a:t>тыс.руб.</a:t>
                    </a:r>
                    <a:r>
                      <a:rPr lang="en-US" smtClean="0"/>
                      <a:t>;</a:t>
                    </a:r>
                    <a:endParaRPr lang="ru-RU" smtClean="0"/>
                  </a:p>
                  <a:p>
                    <a:r>
                      <a:rPr lang="en-US" b="1" smtClean="0"/>
                      <a:t>67</a:t>
                    </a:r>
                    <a:r>
                      <a:rPr lang="en-US"/>
                      <a:t>%</a:t>
                    </a:r>
                  </a:p>
                </c:rich>
              </c:tx>
              <c:dLblPos val="bestFit"/>
              <c:showVal val="1"/>
              <c:showPercent val="1"/>
            </c:dLbl>
            <c:dLbl>
              <c:idx val="1"/>
              <c:layout>
                <c:manualLayout>
                  <c:x val="0"/>
                  <c:y val="-6.9619457487179792E-2"/>
                </c:manualLayout>
              </c:layout>
              <c:tx>
                <c:rich>
                  <a:bodyPr/>
                  <a:lstStyle/>
                  <a:p>
                    <a:r>
                      <a:rPr lang="en-US" b="1" smtClean="0"/>
                      <a:t>12</a:t>
                    </a:r>
                    <a:r>
                      <a:rPr lang="ru-RU" b="1" smtClean="0"/>
                      <a:t> </a:t>
                    </a:r>
                    <a:r>
                      <a:rPr lang="en-US" b="1" smtClean="0"/>
                      <a:t>100</a:t>
                    </a:r>
                    <a:r>
                      <a:rPr lang="ru-RU" b="1" smtClean="0"/>
                      <a:t> </a:t>
                    </a:r>
                    <a:r>
                      <a:rPr lang="ru-RU" b="0" smtClean="0"/>
                      <a:t>тыс.руб.</a:t>
                    </a:r>
                    <a:r>
                      <a:rPr lang="en-US" smtClean="0"/>
                      <a:t>;</a:t>
                    </a:r>
                    <a:endParaRPr lang="ru-RU" smtClean="0"/>
                  </a:p>
                  <a:p>
                    <a:r>
                      <a:rPr lang="en-US" b="1" smtClean="0"/>
                      <a:t>31</a:t>
                    </a:r>
                    <a:r>
                      <a:rPr lang="en-US"/>
                      <a:t>%</a:t>
                    </a:r>
                  </a:p>
                </c:rich>
              </c:tx>
              <c:dLblPos val="bestFit"/>
              <c:showVal val="1"/>
              <c:showPercent val="1"/>
            </c:dLbl>
            <c:dLbl>
              <c:idx val="2"/>
              <c:layout>
                <c:manualLayout>
                  <c:x val="2.8912998737845183E-2"/>
                  <c:y val="-1.8565188663247956E-2"/>
                </c:manualLayout>
              </c:layout>
              <c:tx>
                <c:rich>
                  <a:bodyPr/>
                  <a:lstStyle/>
                  <a:p>
                    <a:r>
                      <a:rPr lang="en-US" b="1" smtClean="0"/>
                      <a:t>596</a:t>
                    </a:r>
                    <a:r>
                      <a:rPr lang="ru-RU" smtClean="0"/>
                      <a:t> тыс.руб.</a:t>
                    </a:r>
                    <a:r>
                      <a:rPr lang="en-US" smtClean="0"/>
                      <a:t>; </a:t>
                    </a:r>
                    <a:r>
                      <a:rPr lang="en-US" b="1"/>
                      <a:t>2</a:t>
                    </a:r>
                    <a:r>
                      <a:rPr lang="en-US"/>
                      <a:t>%</a:t>
                    </a:r>
                  </a:p>
                </c:rich>
              </c:tx>
              <c:dLblPos val="bestFit"/>
              <c:showVal val="1"/>
              <c:showPercent val="1"/>
            </c:dLbl>
            <c:txPr>
              <a:bodyPr/>
              <a:lstStyle/>
              <a:p>
                <a:pPr>
                  <a:defRPr sz="1300"/>
                </a:pPr>
                <a:endParaRPr lang="ru-RU"/>
              </a:p>
            </c:txPr>
            <c:dLblPos val="outEnd"/>
            <c:showVal val="1"/>
            <c:showPercent val="1"/>
            <c:showLeaderLines val="1"/>
          </c:dLbls>
          <c:cat>
            <c:strRef>
              <c:f>Лист1!$A$36:$A$38</c:f>
              <c:strCache>
                <c:ptCount val="3"/>
                <c:pt idx="0">
                  <c:v>Доходы от использования имущества, находящегося в муниципальной собственности</c:v>
                </c:pt>
                <c:pt idx="1">
                  <c:v>Доходы от оказания платных услуг (работ) и компенсации затрат</c:v>
                </c:pt>
                <c:pt idx="2">
                  <c:v>Штрафы, санкции, возмещение ущерба, прочие неналоговые доходы </c:v>
                </c:pt>
              </c:strCache>
            </c:strRef>
          </c:cat>
          <c:val>
            <c:numRef>
              <c:f>Лист1!$B$36:$B$38</c:f>
              <c:numCache>
                <c:formatCode>General</c:formatCode>
                <c:ptCount val="3"/>
                <c:pt idx="0">
                  <c:v>26294</c:v>
                </c:pt>
                <c:pt idx="1">
                  <c:v>12100</c:v>
                </c:pt>
                <c:pt idx="2">
                  <c:v>596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510150511509702"/>
          <c:y val="0.20940801899204195"/>
          <c:w val="0.33622459526355053"/>
          <c:h val="0.68329213420731028"/>
        </c:manualLayout>
      </c:layout>
      <c:txPr>
        <a:bodyPr/>
        <a:lstStyle/>
        <a:p>
          <a:pPr rtl="0">
            <a:defRPr sz="1200"/>
          </a:pPr>
          <a:endParaRPr lang="ru-RU"/>
        </a:p>
      </c:txPr>
    </c:legend>
    <c:plotVisOnly val="1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34819742250861013"/>
          <c:y val="0.24435022585732247"/>
          <c:w val="0.32160202154409162"/>
          <c:h val="0.54160795903639303"/>
        </c:manualLayout>
      </c:layout>
      <c:doughnutChart>
        <c:varyColors val="1"/>
        <c:ser>
          <c:idx val="0"/>
          <c:order val="0"/>
          <c:tx>
            <c:strRef>
              <c:f>Лист1!$A$3</c:f>
              <c:strCache>
                <c:ptCount val="1"/>
                <c:pt idx="0">
                  <c:v>Доходы районного бюджета</c:v>
                </c:pt>
              </c:strCache>
            </c:strRef>
          </c:tx>
          <c:explosion val="11"/>
          <c:dPt>
            <c:idx val="0"/>
            <c:explosion val="10"/>
            <c:spPr>
              <a:solidFill>
                <a:srgbClr val="CC0000"/>
              </a:solidFill>
            </c:spPr>
          </c:dPt>
          <c:dPt>
            <c:idx val="1"/>
            <c:explosion val="37"/>
            <c:spPr>
              <a:solidFill>
                <a:srgbClr val="0070C0"/>
              </a:solidFill>
            </c:spPr>
          </c:dPt>
          <c:dLbls>
            <c:dLbl>
              <c:idx val="0"/>
              <c:layout>
                <c:manualLayout>
                  <c:x val="0"/>
                  <c:y val="-4.849345720166032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
</a:t>
                    </a:r>
                    <a:r>
                      <a:rPr lang="ru-RU" sz="1100" b="1" dirty="0" smtClean="0"/>
                      <a:t>23%</a:t>
                    </a:r>
                    <a:endParaRPr lang="ru-RU" sz="1100" b="1" dirty="0"/>
                  </a:p>
                </c:rich>
              </c:tx>
              <c:showCatName val="1"/>
              <c:showPercent val="1"/>
            </c:dLbl>
            <c:dLbl>
              <c:idx val="1"/>
              <c:delete val="1"/>
            </c:dLbl>
            <c:showCatName val="1"/>
            <c:showPercent val="1"/>
            <c:showLeaderLines val="1"/>
          </c:dLbls>
          <c:cat>
            <c:strRef>
              <c:f>Лист1!$A$4:$A$5</c:f>
              <c:strCache>
                <c:ptCount val="2"/>
                <c:pt idx="0">
                  <c:v>налоговые и ненгалоговые доходы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Лист1!$B$4:$B$5</c:f>
              <c:numCache>
                <c:formatCode>General</c:formatCode>
                <c:ptCount val="2"/>
                <c:pt idx="0">
                  <c:v>154325</c:v>
                </c:pt>
                <c:pt idx="1">
                  <c:v>529018.19999999949</c:v>
                </c:pt>
              </c:numCache>
            </c:numRef>
          </c:val>
        </c:ser>
        <c:dLbls>
          <c:showCatName val="1"/>
          <c:showPercent val="1"/>
        </c:dLbls>
        <c:firstSliceAng val="85"/>
        <c:holeSize val="50"/>
      </c:doughnutChart>
    </c:plotArea>
    <c:plotVisOnly val="1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>
        <c:manualLayout>
          <c:layoutTarget val="inner"/>
          <c:xMode val="edge"/>
          <c:yMode val="edge"/>
          <c:x val="0.17755823582627162"/>
          <c:y val="0.18805090394852547"/>
          <c:w val="0.42279878955248384"/>
          <c:h val="0.75243852377984366"/>
        </c:manualLayout>
      </c:layout>
      <c:doughnutChart>
        <c:varyColors val="1"/>
        <c:ser>
          <c:idx val="0"/>
          <c:order val="0"/>
          <c:tx>
            <c:strRef>
              <c:f>Лист1!$A$43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explosion val="25"/>
          <c:dPt>
            <c:idx val="0"/>
            <c:spPr>
              <a:solidFill>
                <a:srgbClr val="FF990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0070C0"/>
              </a:solidFill>
            </c:spPr>
          </c:dPt>
          <c:dPt>
            <c:idx val="3"/>
            <c:spPr>
              <a:solidFill>
                <a:srgbClr val="009900"/>
              </a:solidFill>
            </c:spPr>
          </c:dPt>
          <c:dLbls>
            <c:dLbl>
              <c:idx val="0"/>
              <c:layout>
                <c:manualLayout>
                  <c:x val="7.8039509867635179E-2"/>
                  <c:y val="-0.1165830915209044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b="1" dirty="0" smtClean="0"/>
                      <a:t>28</a:t>
                    </a:r>
                    <a:r>
                      <a:rPr lang="ru-RU" b="1" dirty="0" smtClean="0"/>
                      <a:t> </a:t>
                    </a:r>
                    <a:r>
                      <a:rPr lang="en-US" b="1" dirty="0" smtClean="0"/>
                      <a:t>489,2</a:t>
                    </a:r>
                    <a:r>
                      <a:rPr lang="ru-RU" b="1" dirty="0" smtClean="0"/>
                      <a:t> </a:t>
                    </a:r>
                    <a:r>
                      <a:rPr lang="ru-RU" dirty="0" smtClean="0"/>
                      <a:t>тыс.руб.</a:t>
                    </a:r>
                    <a:r>
                      <a:rPr lang="en-US" dirty="0" smtClean="0"/>
                      <a:t>; </a:t>
                    </a:r>
                    <a:endParaRPr lang="ru-RU" dirty="0" smtClean="0"/>
                  </a:p>
                  <a:p>
                    <a:r>
                      <a:rPr lang="en-US" b="1" dirty="0" smtClean="0"/>
                      <a:t>5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1"/>
              <c:showVal val="1"/>
              <c:showPercent val="1"/>
            </c:dLbl>
            <c:dLbl>
              <c:idx val="1"/>
              <c:layout>
                <c:manualLayout>
                  <c:x val="0.10457294322263121"/>
                  <c:y val="-0.2301768730028112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b="1" dirty="0" smtClean="0"/>
                      <a:t>219</a:t>
                    </a:r>
                    <a:r>
                      <a:rPr lang="ru-RU" b="1" dirty="0" smtClean="0"/>
                      <a:t> </a:t>
                    </a:r>
                    <a:r>
                      <a:rPr lang="en-US" b="1" dirty="0" smtClean="0"/>
                      <a:t>951,5</a:t>
                    </a:r>
                    <a:r>
                      <a:rPr lang="ru-RU" b="1" dirty="0" smtClean="0"/>
                      <a:t> </a:t>
                    </a:r>
                    <a:r>
                      <a:rPr lang="ru-RU" dirty="0" smtClean="0"/>
                      <a:t>тыс.руб.</a:t>
                    </a:r>
                    <a:r>
                      <a:rPr lang="en-US" dirty="0" smtClean="0"/>
                      <a:t>; </a:t>
                    </a:r>
                    <a:r>
                      <a:rPr lang="en-US" b="1" dirty="0"/>
                      <a:t>42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1"/>
              <c:showVal val="1"/>
              <c:showPercent val="1"/>
            </c:dLbl>
            <c:dLbl>
              <c:idx val="2"/>
              <c:layout>
                <c:manualLayout>
                  <c:x val="-0.12816168573862163"/>
                  <c:y val="-0.2343515503927058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b="1" dirty="0" smtClean="0"/>
                      <a:t>263</a:t>
                    </a:r>
                    <a:r>
                      <a:rPr lang="ru-RU" b="1" dirty="0" smtClean="0"/>
                      <a:t> </a:t>
                    </a:r>
                    <a:r>
                      <a:rPr lang="en-US" b="1" dirty="0" smtClean="0"/>
                      <a:t>193,7</a:t>
                    </a:r>
                    <a:r>
                      <a:rPr lang="ru-RU" b="1" dirty="0" smtClean="0"/>
                      <a:t> </a:t>
                    </a:r>
                    <a:r>
                      <a:rPr lang="ru-RU" dirty="0" smtClean="0"/>
                      <a:t>тыс.руб.</a:t>
                    </a:r>
                    <a:r>
                      <a:rPr lang="en-US" dirty="0" smtClean="0"/>
                      <a:t>; </a:t>
                    </a:r>
                    <a:r>
                      <a:rPr lang="en-US" b="1" dirty="0"/>
                      <a:t>50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1"/>
              <c:showVal val="1"/>
              <c:showPercent val="1"/>
            </c:dLbl>
            <c:dLbl>
              <c:idx val="3"/>
              <c:layout>
                <c:manualLayout>
                  <c:x val="-9.3647411841162223E-2"/>
                  <c:y val="-0.1165830915209044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b="1" dirty="0" smtClean="0"/>
                      <a:t>17</a:t>
                    </a:r>
                    <a:r>
                      <a:rPr lang="ru-RU" b="1" dirty="0" smtClean="0"/>
                      <a:t> </a:t>
                    </a:r>
                    <a:r>
                      <a:rPr lang="en-US" b="1" dirty="0" smtClean="0"/>
                      <a:t>383,8</a:t>
                    </a:r>
                    <a:r>
                      <a:rPr lang="ru-RU" b="1" dirty="0" smtClean="0"/>
                      <a:t> </a:t>
                    </a:r>
                    <a:r>
                      <a:rPr lang="ru-RU" dirty="0" smtClean="0"/>
                      <a:t>тыс.руб.</a:t>
                    </a:r>
                    <a:r>
                      <a:rPr lang="en-US" dirty="0" smtClean="0"/>
                      <a:t>; </a:t>
                    </a:r>
                    <a:endParaRPr lang="ru-RU" dirty="0" smtClean="0"/>
                  </a:p>
                  <a:p>
                    <a:r>
                      <a:rPr lang="en-US" b="1" dirty="0" smtClean="0"/>
                      <a:t>3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1"/>
              <c:showVal val="1"/>
              <c:showPercent val="1"/>
            </c:dLbl>
            <c:txPr>
              <a:bodyPr/>
              <a:lstStyle/>
              <a:p>
                <a:pPr>
                  <a:defRPr sz="1300"/>
                </a:pPr>
                <a:endParaRPr lang="ru-RU"/>
              </a:p>
            </c:txPr>
            <c:showLegendKey val="1"/>
            <c:showVal val="1"/>
            <c:showPercent val="1"/>
            <c:showLeaderLines val="1"/>
          </c:dLbls>
          <c:cat>
            <c:strRef>
              <c:f>Лист1!$A$45:$A$48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трансферты, прочие безвозмездные поступления</c:v>
                </c:pt>
              </c:strCache>
            </c:strRef>
          </c:cat>
          <c:val>
            <c:numRef>
              <c:f>Лист1!$B$45:$B$48</c:f>
              <c:numCache>
                <c:formatCode>General</c:formatCode>
                <c:ptCount val="4"/>
                <c:pt idx="0">
                  <c:v>28489.200000000001</c:v>
                </c:pt>
                <c:pt idx="1">
                  <c:v>219951.5</c:v>
                </c:pt>
                <c:pt idx="2">
                  <c:v>263193.7</c:v>
                </c:pt>
                <c:pt idx="3">
                  <c:v>17383.8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4755481098306165"/>
          <c:y val="0.27019502541148888"/>
          <c:w val="0.2524451890169383"/>
          <c:h val="0.64494717159487047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28340870288788972"/>
          <c:y val="0.21404181510628528"/>
          <c:w val="0.37559262122802783"/>
          <c:h val="0.63253319128950591"/>
        </c:manualLayout>
      </c:layout>
      <c:doughnutChart>
        <c:varyColors val="1"/>
        <c:ser>
          <c:idx val="0"/>
          <c:order val="0"/>
          <c:tx>
            <c:strRef>
              <c:f>Лист1!$A$3</c:f>
              <c:strCache>
                <c:ptCount val="1"/>
                <c:pt idx="0">
                  <c:v>Доходы районного бюджета</c:v>
                </c:pt>
              </c:strCache>
            </c:strRef>
          </c:tx>
          <c:dPt>
            <c:idx val="0"/>
            <c:explosion val="45"/>
            <c:spPr>
              <a:solidFill>
                <a:srgbClr val="0070C0"/>
              </a:solidFill>
            </c:spPr>
          </c:dPt>
          <c:dPt>
            <c:idx val="1"/>
            <c:explosion val="7"/>
            <c:spPr>
              <a:solidFill>
                <a:srgbClr val="CC0000"/>
              </a:solidFill>
            </c:spPr>
          </c:dPt>
          <c:dLbls>
            <c:dLbl>
              <c:idx val="0"/>
              <c:layout>
                <c:manualLayout>
                  <c:x val="0.31905390877131168"/>
                  <c:y val="4.598258281209149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
</a:t>
                    </a:r>
                    <a:r>
                      <a:rPr lang="ru-RU" sz="1200" b="1" dirty="0" smtClean="0"/>
                      <a:t>77%</a:t>
                    </a:r>
                    <a:endParaRPr lang="ru-RU" sz="1200" b="1" dirty="0"/>
                  </a:p>
                </c:rich>
              </c:tx>
              <c:showCatName val="1"/>
              <c:showPercent val="1"/>
            </c:dLbl>
            <c:dLbl>
              <c:idx val="1"/>
              <c:delete val="1"/>
            </c:dLbl>
            <c:showCatName val="1"/>
            <c:showPercent val="1"/>
            <c:showLeaderLines val="1"/>
          </c:dLbls>
          <c:cat>
            <c:strRef>
              <c:f>Лист1!$A$4:$A$5</c:f>
              <c:strCache>
                <c:ptCount val="2"/>
                <c:pt idx="0">
                  <c:v>налоговые и ненгалоговые доходы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Лист1!$B$4:$B$5</c:f>
              <c:numCache>
                <c:formatCode>General</c:formatCode>
                <c:ptCount val="2"/>
                <c:pt idx="0">
                  <c:v>154325</c:v>
                </c:pt>
                <c:pt idx="1">
                  <c:v>529018.19999999949</c:v>
                </c:pt>
              </c:numCache>
            </c:numRef>
          </c:val>
        </c:ser>
        <c:dLbls>
          <c:showCatName val="1"/>
          <c:showPercent val="1"/>
        </c:dLbls>
        <c:firstSliceAng val="238"/>
        <c:holeSize val="50"/>
      </c:doughnutChart>
    </c:plotArea>
    <c:plotVisOnly val="1"/>
  </c:chart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20005177611979719"/>
          <c:y val="0.31537333695357084"/>
          <c:w val="0.39829204013888281"/>
          <c:h val="0.68462666304642961"/>
        </c:manualLayout>
      </c:layout>
      <c:doughnutChart>
        <c:varyColors val="1"/>
        <c:dLbls>
          <c:showPercent val="1"/>
        </c:dLbls>
        <c:firstSliceAng val="0"/>
        <c:holeSize val="50"/>
      </c:doughnutChart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21097337298913776"/>
          <c:y val="0.26039350328595995"/>
          <c:w val="0.56623015383611808"/>
          <c:h val="0.54165669626451818"/>
        </c:manualLayout>
      </c:layout>
      <c:pie3DChart>
        <c:varyColors val="1"/>
        <c:ser>
          <c:idx val="0"/>
          <c:order val="0"/>
          <c:tx>
            <c:strRef>
              <c:f>Лист1!$A$67</c:f>
              <c:strCache>
                <c:ptCount val="1"/>
                <c:pt idx="0">
                  <c:v>Расходы бюджета</c:v>
                </c:pt>
              </c:strCache>
            </c:strRef>
          </c:tx>
          <c:explosion val="10"/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CC0000"/>
              </a:solidFill>
            </c:spPr>
          </c:dPt>
          <c:dPt>
            <c:idx val="2"/>
            <c:spPr>
              <a:solidFill>
                <a:srgbClr val="009900"/>
              </a:solidFill>
            </c:spPr>
          </c:dPt>
          <c:dPt>
            <c:idx val="3"/>
            <c:spPr>
              <a:solidFill>
                <a:srgbClr val="FF7C80"/>
              </a:soli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solidFill>
                <a:srgbClr val="7030A0"/>
              </a:solidFill>
            </c:spPr>
          </c:dPt>
          <c:dPt>
            <c:idx val="6"/>
            <c:spPr>
              <a:solidFill>
                <a:srgbClr val="FFFF00"/>
              </a:solidFill>
            </c:spPr>
          </c:dPt>
          <c:dPt>
            <c:idx val="7"/>
            <c:spPr>
              <a:solidFill>
                <a:srgbClr val="FF9900"/>
              </a:solidFill>
            </c:spPr>
          </c:dPt>
          <c:dPt>
            <c:idx val="8"/>
            <c:spPr>
              <a:solidFill>
                <a:srgbClr val="00FF99"/>
              </a:solidFill>
            </c:spPr>
          </c:dPt>
          <c:dLbls>
            <c:dLbl>
              <c:idx val="0"/>
              <c:layout>
                <c:manualLayout>
                  <c:x val="4.1106798531050065E-2"/>
                  <c:y val="-0.10784798956764365"/>
                </c:manualLayout>
              </c:layout>
              <c:tx>
                <c:rich>
                  <a:bodyPr/>
                  <a:lstStyle/>
                  <a:p>
                    <a:r>
                      <a:rPr lang="ru-RU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Образование</a:t>
                    </a:r>
                    <a:r>
                      <a:rPr lang="ru-RU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;</a:t>
                    </a:r>
                  </a:p>
                  <a:p>
                    <a:r>
                      <a:rPr lang="ru-RU" dirty="0" smtClean="0"/>
                      <a:t> </a:t>
                    </a:r>
                    <a:r>
                      <a:rPr lang="ru-RU" b="1" dirty="0" smtClean="0"/>
                      <a:t>357 294,3 </a:t>
                    </a:r>
                    <a:r>
                      <a:rPr lang="ru-RU" dirty="0" smtClean="0"/>
                      <a:t>тыс.руб.; </a:t>
                    </a:r>
                    <a:r>
                      <a:rPr lang="ru-RU" b="1" dirty="0"/>
                      <a:t>51</a:t>
                    </a:r>
                    <a:r>
                      <a:rPr lang="ru-RU" dirty="0"/>
                      <a:t>%</a:t>
                    </a:r>
                  </a:p>
                </c:rich>
              </c:tx>
              <c:showLegendKey val="1"/>
              <c:showVal val="1"/>
              <c:showCatName val="1"/>
              <c:showPercent val="1"/>
            </c:dLbl>
            <c:dLbl>
              <c:idx val="1"/>
              <c:layout>
                <c:manualLayout>
                  <c:x val="7.7667211288450111E-2"/>
                  <c:y val="0.1188649979062157"/>
                </c:manualLayout>
              </c:layout>
              <c:tx>
                <c:rich>
                  <a:bodyPr/>
                  <a:lstStyle/>
                  <a:p>
                    <a:r>
                      <a:rPr lang="ru-RU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Жилищно-коммунальное хозяйство; </a:t>
                    </a:r>
                    <a:endParaRPr lang="ru-RU" b="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r>
                      <a:rPr lang="ru-RU" b="1" dirty="0" smtClean="0"/>
                      <a:t>161 703,8 </a:t>
                    </a:r>
                    <a:r>
                      <a:rPr lang="ru-RU" b="0" dirty="0" smtClean="0"/>
                      <a:t>тыс.руб.; </a:t>
                    </a:r>
                    <a:r>
                      <a:rPr lang="ru-RU" b="1" dirty="0"/>
                      <a:t>23</a:t>
                    </a:r>
                    <a:r>
                      <a:rPr lang="ru-RU" dirty="0"/>
                      <a:t>%</a:t>
                    </a:r>
                  </a:p>
                </c:rich>
              </c:tx>
              <c:showLegendKey val="1"/>
              <c:showVal val="1"/>
              <c:showCatName val="1"/>
              <c:showPercent val="1"/>
            </c:dLbl>
            <c:dLbl>
              <c:idx val="2"/>
              <c:layout>
                <c:manualLayout>
                  <c:x val="-3.8357798801082879E-2"/>
                  <c:y val="0.15176540213480574"/>
                </c:manualLayout>
              </c:layout>
              <c:tx>
                <c:rich>
                  <a:bodyPr/>
                  <a:lstStyle/>
                  <a:p>
                    <a:endParaRPr lang="ru-RU" dirty="0" smtClean="0"/>
                  </a:p>
                  <a:p>
                    <a:r>
                      <a:rPr lang="ru-RU" b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Общегосударственные </a:t>
                    </a:r>
                    <a:r>
                      <a:rPr lang="ru-RU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расходы; </a:t>
                    </a:r>
                    <a:endParaRPr lang="ru-RU" b="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r>
                      <a:rPr lang="ru-RU" b="1" dirty="0" smtClean="0"/>
                      <a:t>59 141 </a:t>
                    </a:r>
                    <a:r>
                      <a:rPr lang="ru-RU" dirty="0" smtClean="0"/>
                      <a:t>тыс.руб.; </a:t>
                    </a:r>
                    <a:r>
                      <a:rPr lang="ru-RU" b="1" dirty="0"/>
                      <a:t>9</a:t>
                    </a:r>
                    <a:r>
                      <a:rPr lang="ru-RU" dirty="0"/>
                      <a:t>%</a:t>
                    </a:r>
                  </a:p>
                </c:rich>
              </c:tx>
              <c:showLegendKey val="1"/>
              <c:showVal val="1"/>
              <c:showCatName val="1"/>
              <c:showPercent val="1"/>
            </c:dLbl>
            <c:dLbl>
              <c:idx val="3"/>
              <c:layout>
                <c:manualLayout>
                  <c:x val="-9.1481644489643549E-2"/>
                  <c:y val="6.9701229777887924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Культура, кинематография; </a:t>
                    </a:r>
                    <a:endParaRPr lang="ru-RU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r>
                      <a:rPr lang="ru-RU" b="1" dirty="0" smtClean="0"/>
                      <a:t>23 454,9 </a:t>
                    </a:r>
                    <a:r>
                      <a:rPr lang="ru-RU" dirty="0" smtClean="0"/>
                      <a:t>тыс.руб.; </a:t>
                    </a:r>
                    <a:r>
                      <a:rPr lang="ru-RU" b="1" dirty="0"/>
                      <a:t>3</a:t>
                    </a:r>
                    <a:r>
                      <a:rPr lang="ru-RU" dirty="0"/>
                      <a:t>%</a:t>
                    </a:r>
                  </a:p>
                </c:rich>
              </c:tx>
              <c:showLegendKey val="1"/>
              <c:showVal val="1"/>
              <c:showCatName val="1"/>
              <c:showPercent val="1"/>
            </c:dLbl>
            <c:dLbl>
              <c:idx val="4"/>
              <c:layout>
                <c:manualLayout>
                  <c:x val="-0.10001571525291118"/>
                  <c:y val="-3.9632348542469692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Физическая культура и спорт</a:t>
                    </a:r>
                    <a:r>
                      <a:rPr lang="ru-RU"/>
                      <a:t>; </a:t>
                    </a:r>
                    <a:endParaRPr lang="ru-RU" smtClean="0"/>
                  </a:p>
                  <a:p>
                    <a:r>
                      <a:rPr lang="ru-RU" b="1" smtClean="0"/>
                      <a:t>11 692,3 </a:t>
                    </a:r>
                    <a:r>
                      <a:rPr lang="ru-RU" smtClean="0"/>
                      <a:t>тыс.руб.; </a:t>
                    </a:r>
                    <a:r>
                      <a:rPr lang="ru-RU" b="1" dirty="0"/>
                      <a:t>2</a:t>
                    </a:r>
                    <a:r>
                      <a:rPr lang="ru-RU" dirty="0"/>
                      <a:t>%</a:t>
                    </a:r>
                  </a:p>
                </c:rich>
              </c:tx>
              <c:showLegendKey val="1"/>
              <c:showVal val="1"/>
              <c:showCatName val="1"/>
              <c:showPercent val="1"/>
            </c:dLbl>
            <c:dLbl>
              <c:idx val="5"/>
              <c:layout>
                <c:manualLayout>
                  <c:x val="-0.14366435543249256"/>
                  <c:y val="-0.1812636202815071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ru-RU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Социальная </a:t>
                    </a:r>
                    <a:r>
                      <a: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политика</a:t>
                    </a:r>
                    <a:r>
                      <a:rPr lang="ru-RU" dirty="0"/>
                      <a:t>; </a:t>
                    </a:r>
                    <a:r>
                      <a:rPr lang="ru-RU" b="1" dirty="0" smtClean="0"/>
                      <a:t>22 550,3 </a:t>
                    </a:r>
                    <a:r>
                      <a:rPr lang="ru-RU" dirty="0" smtClean="0"/>
                      <a:t>тыс.руб.; </a:t>
                    </a:r>
                    <a:r>
                      <a:rPr lang="ru-RU" b="1" dirty="0"/>
                      <a:t>3</a:t>
                    </a:r>
                    <a:r>
                      <a:rPr lang="ru-RU" dirty="0"/>
                      <a:t>%</a:t>
                    </a:r>
                  </a:p>
                </c:rich>
              </c:tx>
              <c:showLegendKey val="1"/>
              <c:showVal val="1"/>
              <c:showCatName val="1"/>
              <c:showPercent val="1"/>
            </c:dLbl>
            <c:dLbl>
              <c:idx val="6"/>
              <c:layout>
                <c:manualLayout>
                  <c:x val="1.0638893874089983E-2"/>
                  <c:y val="-0.11991359934366265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Межбюджетные трансферты общего характера</a:t>
                    </a:r>
                    <a:r>
                      <a:rPr lang="ru-RU" dirty="0"/>
                      <a:t>; </a:t>
                    </a:r>
                    <a:endParaRPr lang="ru-RU" dirty="0" smtClean="0"/>
                  </a:p>
                  <a:p>
                    <a:r>
                      <a:rPr lang="ru-RU" b="1" dirty="0" smtClean="0"/>
                      <a:t>29 662,4 </a:t>
                    </a:r>
                    <a:r>
                      <a:rPr lang="ru-RU" b="0" dirty="0" smtClean="0"/>
                      <a:t>тыс.руб.; </a:t>
                    </a:r>
                    <a:r>
                      <a:rPr lang="ru-RU" b="1" dirty="0"/>
                      <a:t>4</a:t>
                    </a:r>
                    <a:r>
                      <a:rPr lang="ru-RU" dirty="0"/>
                      <a:t>%</a:t>
                    </a:r>
                  </a:p>
                </c:rich>
              </c:tx>
              <c:showLegendKey val="1"/>
              <c:showVal val="1"/>
              <c:showCatName val="1"/>
              <c:showPercent val="1"/>
            </c:dLbl>
            <c:dLbl>
              <c:idx val="7"/>
              <c:layout>
                <c:manualLayout>
                  <c:x val="0.15060114403242963"/>
                  <c:y val="-0.15045849606453998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Национальная экономика</a:t>
                    </a:r>
                    <a:r>
                      <a:rPr lang="ru-RU" dirty="0"/>
                      <a:t>; </a:t>
                    </a:r>
                    <a:endParaRPr lang="ru-RU" dirty="0" smtClean="0"/>
                  </a:p>
                  <a:p>
                    <a:r>
                      <a:rPr lang="ru-RU" b="1" dirty="0" smtClean="0">
                        <a:effectLst/>
                      </a:rPr>
                      <a:t>28 640 </a:t>
                    </a:r>
                    <a:r>
                      <a:rPr lang="ru-RU" dirty="0" smtClean="0"/>
                      <a:t>тыс.руб.; </a:t>
                    </a:r>
                    <a:r>
                      <a:rPr lang="ru-RU" b="1" dirty="0"/>
                      <a:t>4</a:t>
                    </a:r>
                    <a:r>
                      <a:rPr lang="ru-RU" dirty="0"/>
                      <a:t>%</a:t>
                    </a:r>
                  </a:p>
                </c:rich>
              </c:tx>
              <c:showLegendKey val="1"/>
              <c:showVal val="1"/>
              <c:showCatName val="1"/>
              <c:showPercent val="1"/>
            </c:dLbl>
            <c:dLbl>
              <c:idx val="8"/>
              <c:layout>
                <c:manualLayout>
                  <c:x val="0.21777842726954905"/>
                  <c:y val="-6.1352472676077883E-3"/>
                </c:manualLayout>
              </c:layout>
              <c:tx>
                <c:rich>
                  <a:bodyPr/>
                  <a:lstStyle/>
                  <a:p>
                    <a:r>
                      <a:rPr lang="ru-RU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Прочие</a:t>
                    </a:r>
                    <a:r>
                      <a:rPr lang="ru-RU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;</a:t>
                    </a:r>
                    <a:r>
                      <a:rPr lang="ru-RU" dirty="0"/>
                      <a:t> </a:t>
                    </a:r>
                    <a:endParaRPr lang="ru-RU" dirty="0" smtClean="0"/>
                  </a:p>
                  <a:p>
                    <a:r>
                      <a:rPr lang="ru-RU" b="1" dirty="0" smtClean="0"/>
                      <a:t>4 604,2 </a:t>
                    </a:r>
                    <a:r>
                      <a:rPr lang="ru-RU" dirty="0" smtClean="0"/>
                      <a:t>тыс.руб.; </a:t>
                    </a:r>
                    <a:r>
                      <a:rPr lang="ru-RU" b="1" dirty="0"/>
                      <a:t>1</a:t>
                    </a:r>
                    <a:r>
                      <a:rPr lang="ru-RU" dirty="0"/>
                      <a:t>%</a:t>
                    </a:r>
                  </a:p>
                </c:rich>
              </c:tx>
              <c:showLegendKey val="1"/>
              <c:showVal val="1"/>
              <c:showCatName val="1"/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1"/>
            <c:showVal val="1"/>
            <c:showCatName val="1"/>
            <c:showPercent val="1"/>
            <c:showLeaderLines val="1"/>
          </c:dLbls>
          <c:cat>
            <c:strRef>
              <c:f>Лист1!$A$69:$A$77</c:f>
              <c:strCache>
                <c:ptCount val="9"/>
                <c:pt idx="0">
                  <c:v>Образование</c:v>
                </c:pt>
                <c:pt idx="1">
                  <c:v>Жилищно-коммунальное хозяйство</c:v>
                </c:pt>
                <c:pt idx="2">
                  <c:v>Общегосударственные расходы</c:v>
                </c:pt>
                <c:pt idx="3">
                  <c:v>Культура, кинематография</c:v>
                </c:pt>
                <c:pt idx="4">
                  <c:v>Физическая культура и спорт</c:v>
                </c:pt>
                <c:pt idx="5">
                  <c:v>Социальная политика</c:v>
                </c:pt>
                <c:pt idx="6">
                  <c:v>Межбюджетные трансферты общего характера</c:v>
                </c:pt>
                <c:pt idx="7">
                  <c:v>Национальная экономика</c:v>
                </c:pt>
                <c:pt idx="8">
                  <c:v>Прочие</c:v>
                </c:pt>
              </c:strCache>
            </c:strRef>
          </c:cat>
          <c:val>
            <c:numRef>
              <c:f>Лист1!$B$69:$B$77</c:f>
              <c:numCache>
                <c:formatCode>General</c:formatCode>
                <c:ptCount val="9"/>
                <c:pt idx="0">
                  <c:v>357294.3</c:v>
                </c:pt>
                <c:pt idx="1">
                  <c:v>161703.79999999999</c:v>
                </c:pt>
                <c:pt idx="2">
                  <c:v>59141</c:v>
                </c:pt>
                <c:pt idx="3">
                  <c:v>23454.9</c:v>
                </c:pt>
                <c:pt idx="4">
                  <c:v>11692.3</c:v>
                </c:pt>
                <c:pt idx="5">
                  <c:v>22550.3</c:v>
                </c:pt>
                <c:pt idx="6">
                  <c:v>29662.400000000001</c:v>
                </c:pt>
                <c:pt idx="7">
                  <c:v>28640</c:v>
                </c:pt>
                <c:pt idx="8">
                  <c:v>4604.2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0.40887</cdr:x>
      <cdr:y>0</cdr:y>
    </cdr:from>
    <cdr:to>
      <cdr:x>0.79756</cdr:x>
      <cdr:y>0.09091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635896" y="0"/>
          <a:ext cx="345638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ru-RU" sz="1400" b="1" dirty="0" smtClean="0">
              <a:ln w="1905">
                <a:solidFill>
                  <a:srgbClr val="592221"/>
                </a:solidFill>
              </a:ln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Налоговые доходы – 154 325,0 тыс.руб.</a:t>
          </a:r>
          <a:endParaRPr lang="ru-RU" sz="1400" b="1" dirty="0">
            <a:ln w="1905">
              <a:solidFill>
                <a:srgbClr val="592221"/>
              </a:solidFill>
            </a:ln>
            <a:solidFill>
              <a:srgbClr val="CC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0.42623</cdr:x>
      <cdr:y>0.05263</cdr:y>
    </cdr:from>
    <cdr:to>
      <cdr:x>0.8308</cdr:x>
      <cdr:y>0.15789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744416" y="144016"/>
          <a:ext cx="355414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Franklin Gothic Book"/>
            </a:defRPr>
          </a:lvl1pPr>
          <a:lvl2pPr marL="457200" indent="0">
            <a:defRPr sz="1100">
              <a:latin typeface="Franklin Gothic Book"/>
            </a:defRPr>
          </a:lvl2pPr>
          <a:lvl3pPr marL="914400" indent="0">
            <a:defRPr sz="1100">
              <a:latin typeface="Franklin Gothic Book"/>
            </a:defRPr>
          </a:lvl3pPr>
          <a:lvl4pPr marL="1371600" indent="0">
            <a:defRPr sz="1100">
              <a:latin typeface="Franklin Gothic Book"/>
            </a:defRPr>
          </a:lvl4pPr>
          <a:lvl5pPr marL="1828800" indent="0">
            <a:defRPr sz="1100">
              <a:latin typeface="Franklin Gothic Book"/>
            </a:defRPr>
          </a:lvl5pPr>
          <a:lvl6pPr marL="2286000" indent="0">
            <a:defRPr sz="1100">
              <a:latin typeface="Franklin Gothic Book"/>
            </a:defRPr>
          </a:lvl6pPr>
          <a:lvl7pPr marL="2743200" indent="0">
            <a:defRPr sz="1100">
              <a:latin typeface="Franklin Gothic Book"/>
            </a:defRPr>
          </a:lvl7pPr>
          <a:lvl8pPr marL="3200400" indent="0">
            <a:defRPr sz="1100">
              <a:latin typeface="Franklin Gothic Book"/>
            </a:defRPr>
          </a:lvl8pPr>
          <a:lvl9pPr marL="3657600" indent="0">
            <a:defRPr sz="1100">
              <a:latin typeface="Franklin Gothic Book"/>
            </a:defRPr>
          </a:lvl9pPr>
        </a:lstStyle>
        <a:p xmlns:a="http://schemas.openxmlformats.org/drawingml/2006/main">
          <a:pPr algn="l"/>
          <a:r>
            <a:rPr lang="ru-RU" sz="1400" b="1" dirty="0" smtClean="0">
              <a:ln w="1905">
                <a:solidFill>
                  <a:srgbClr val="592221"/>
                </a:solidFill>
              </a:ln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Неналоговые доходы – 38 990,0 тыс.руб.</a:t>
          </a:r>
          <a:endParaRPr lang="ru-RU" sz="1400" b="1" dirty="0">
            <a:ln w="1905">
              <a:solidFill>
                <a:srgbClr val="592221"/>
              </a:solidFill>
            </a:ln>
            <a:solidFill>
              <a:srgbClr val="CC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0.38776</cdr:x>
      <cdr:y>0.34369</cdr:y>
    </cdr:from>
    <cdr:to>
      <cdr:x>0.57143</cdr:x>
      <cdr:y>0.59342</cdr:y>
    </cdr:to>
    <cdr:sp macro="" textlink="">
      <cdr:nvSpPr>
        <cdr:cNvPr id="2" name="TextBox 7"/>
        <cdr:cNvSpPr txBox="1"/>
      </cdr:nvSpPr>
      <cdr:spPr>
        <a:xfrm xmlns:a="http://schemas.openxmlformats.org/drawingml/2006/main">
          <a:off x="1368152" y="720080"/>
          <a:ext cx="648060" cy="52321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Franklin Gothic Book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Franklin Gothic Book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Franklin Gothic Book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Franklin Gothic Book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Franklin Gothic Book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Franklin Gothic Book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Franklin Gothic Book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Franklin Gothic Book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Franklin Gothic Book"/>
            </a:defRPr>
          </a:lvl9pPr>
        </a:lstStyle>
        <a:p xmlns:a="http://schemas.openxmlformats.org/drawingml/2006/main">
          <a:pPr algn="ctr"/>
          <a:r>
            <a:rPr lang="ru-RU" sz="700" dirty="0" smtClean="0"/>
            <a:t>Доходы бюджета -</a:t>
          </a:r>
          <a:r>
            <a:rPr lang="ru-RU" sz="700" b="1" dirty="0" smtClean="0"/>
            <a:t>683 343,2 </a:t>
          </a:r>
          <a:r>
            <a:rPr lang="ru-RU" sz="700" dirty="0" smtClean="0"/>
            <a:t>тыс.руб.</a:t>
          </a:r>
          <a:endParaRPr lang="ru-RU" sz="7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0.38731</cdr:x>
      <cdr:y>0.36206</cdr:y>
    </cdr:from>
    <cdr:to>
      <cdr:x>0.58553</cdr:x>
      <cdr:y>0.65609</cdr:y>
    </cdr:to>
    <cdr:sp macro="" textlink="">
      <cdr:nvSpPr>
        <cdr:cNvPr id="2" name="TextBox 7"/>
        <cdr:cNvSpPr txBox="1"/>
      </cdr:nvSpPr>
      <cdr:spPr>
        <a:xfrm xmlns:a="http://schemas.openxmlformats.org/drawingml/2006/main">
          <a:off x="1547666" y="720079"/>
          <a:ext cx="792074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Franklin Gothic Book"/>
            </a:defRPr>
          </a:lvl1pPr>
          <a:lvl2pPr marL="457200" indent="0">
            <a:defRPr sz="1100">
              <a:latin typeface="Franklin Gothic Book"/>
            </a:defRPr>
          </a:lvl2pPr>
          <a:lvl3pPr marL="914400" indent="0">
            <a:defRPr sz="1100">
              <a:latin typeface="Franklin Gothic Book"/>
            </a:defRPr>
          </a:lvl3pPr>
          <a:lvl4pPr marL="1371600" indent="0">
            <a:defRPr sz="1100">
              <a:latin typeface="Franklin Gothic Book"/>
            </a:defRPr>
          </a:lvl4pPr>
          <a:lvl5pPr marL="1828800" indent="0">
            <a:defRPr sz="1100">
              <a:latin typeface="Franklin Gothic Book"/>
            </a:defRPr>
          </a:lvl5pPr>
          <a:lvl6pPr marL="2286000" indent="0">
            <a:defRPr sz="1100">
              <a:latin typeface="Franklin Gothic Book"/>
            </a:defRPr>
          </a:lvl6pPr>
          <a:lvl7pPr marL="2743200" indent="0">
            <a:defRPr sz="1100">
              <a:latin typeface="Franklin Gothic Book"/>
            </a:defRPr>
          </a:lvl7pPr>
          <a:lvl8pPr marL="3200400" indent="0">
            <a:defRPr sz="1100">
              <a:latin typeface="Franklin Gothic Book"/>
            </a:defRPr>
          </a:lvl8pPr>
          <a:lvl9pPr marL="3657600" indent="0">
            <a:defRPr sz="1100">
              <a:latin typeface="Franklin Gothic Book"/>
            </a:defRPr>
          </a:lvl9pPr>
        </a:lstStyle>
        <a:p xmlns:a="http://schemas.openxmlformats.org/drawingml/2006/main">
          <a:pPr algn="ctr"/>
          <a:r>
            <a:rPr lang="ru-RU" sz="800" dirty="0" smtClean="0"/>
            <a:t>Доходы бюджета -</a:t>
          </a:r>
          <a:r>
            <a:rPr lang="ru-RU" sz="800" b="1" dirty="0" smtClean="0"/>
            <a:t>683 343,2</a:t>
          </a:r>
        </a:p>
        <a:p xmlns:a="http://schemas.openxmlformats.org/drawingml/2006/main">
          <a:pPr algn="ctr"/>
          <a:r>
            <a:rPr lang="ru-RU" sz="800" dirty="0" smtClean="0"/>
            <a:t>тыс.руб.</a:t>
          </a:r>
          <a:endParaRPr lang="ru-RU" sz="8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0.5812</cdr:x>
      <cdr:y>0.8</cdr:y>
    </cdr:from>
    <cdr:to>
      <cdr:x>0.94872</cdr:x>
      <cdr:y>0.93846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896544" y="3744416"/>
          <a:ext cx="3096344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СОЦИАЛЬНЫЕ РАСХОДЫ</a:t>
          </a:r>
          <a:endParaRPr lang="ru-RU" sz="1400" b="1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0.61538</cdr:x>
      <cdr:y>0.87692</cdr:y>
    </cdr:from>
    <cdr:to>
      <cdr:x>0.92308</cdr:x>
      <cdr:y>0.98462</cdr:y>
    </cdr:to>
    <cdr:sp macro="" textlink="">
      <cdr:nvSpPr>
        <cdr:cNvPr id="4" name="Скругленный прямоугольник 3"/>
        <cdr:cNvSpPr/>
      </cdr:nvSpPr>
      <cdr:spPr>
        <a:xfrm xmlns:a="http://schemas.openxmlformats.org/drawingml/2006/main">
          <a:off x="5184576" y="4104456"/>
          <a:ext cx="2592288" cy="504056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bg2"/>
        </a:solidFill>
        <a:ln xmlns:a="http://schemas.openxmlformats.org/drawingml/2006/main">
          <a:noFill/>
        </a:ln>
        <a:effectLst xmlns:a="http://schemas.openxmlformats.org/drawingml/2006/main">
          <a:softEdge rad="63500"/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>
            <a:noFill/>
          </a:endParaRPr>
        </a:p>
      </cdr:txBody>
    </cdr:sp>
  </cdr:relSizeAnchor>
  <cdr:relSizeAnchor xmlns:cdr="http://schemas.openxmlformats.org/drawingml/2006/chartDrawing">
    <cdr:from>
      <cdr:x>0.63248</cdr:x>
      <cdr:y>0.89231</cdr:y>
    </cdr:from>
    <cdr:to>
      <cdr:x>0.91453</cdr:x>
      <cdr:y>0.95385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328592" y="4176464"/>
          <a:ext cx="23762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414 992 тыс.руб.</a:t>
          </a:r>
          <a:endParaRPr lang="ru-RU" sz="13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0.79487</cdr:x>
      <cdr:y>0.90769</cdr:y>
    </cdr:from>
    <cdr:to>
      <cdr:x>0.82051</cdr:x>
      <cdr:y>0.95385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6696744" y="4248472"/>
          <a:ext cx="216024" cy="216024"/>
        </a:xfrm>
        <a:prstGeom xmlns:a="http://schemas.openxmlformats.org/drawingml/2006/main" prst="rect">
          <a:avLst/>
        </a:prstGeom>
        <a:solidFill xmlns:a="http://schemas.openxmlformats.org/drawingml/2006/main">
          <a:srgbClr val="0070C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0.82051</cdr:x>
      <cdr:y>0.90769</cdr:y>
    </cdr:from>
    <cdr:to>
      <cdr:x>0.84615</cdr:x>
      <cdr:y>0.95385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6912768" y="4248472"/>
          <a:ext cx="216024" cy="216024"/>
        </a:xfrm>
        <a:prstGeom xmlns:a="http://schemas.openxmlformats.org/drawingml/2006/main" prst="rect">
          <a:avLst/>
        </a:prstGeom>
        <a:solidFill xmlns:a="http://schemas.openxmlformats.org/drawingml/2006/main">
          <a:srgbClr val="FF7C8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0.84615</cdr:x>
      <cdr:y>0.90769</cdr:y>
    </cdr:from>
    <cdr:to>
      <cdr:x>0.87179</cdr:x>
      <cdr:y>0.95385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7128792" y="4248472"/>
          <a:ext cx="216024" cy="216024"/>
        </a:xfrm>
        <a:prstGeom xmlns:a="http://schemas.openxmlformats.org/drawingml/2006/main" prst="rect">
          <a:avLst/>
        </a:prstGeom>
        <a:solidFill xmlns:a="http://schemas.openxmlformats.org/drawingml/2006/main">
          <a:srgbClr val="7030A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0.87179</cdr:x>
      <cdr:y>0.90769</cdr:y>
    </cdr:from>
    <cdr:to>
      <cdr:x>0.89744</cdr:x>
      <cdr:y>0.95385</cdr:y>
    </cdr:to>
    <cdr:sp macro="" textlink="">
      <cdr:nvSpPr>
        <cdr:cNvPr id="10" name="Прямоугольник 9"/>
        <cdr:cNvSpPr/>
      </cdr:nvSpPr>
      <cdr:spPr>
        <a:xfrm xmlns:a="http://schemas.openxmlformats.org/drawingml/2006/main">
          <a:off x="7344816" y="4248472"/>
          <a:ext cx="216024" cy="216024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18.12.2023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2900" y="2132856"/>
            <a:ext cx="8458200" cy="914400"/>
          </a:xfrm>
        </p:spPr>
        <p:txBody>
          <a:bodyPr>
            <a:normAutofit fontScale="92500"/>
          </a:bodyPr>
          <a:lstStyle/>
          <a:p>
            <a:pPr algn="ctr"/>
            <a:r>
              <a:rPr lang="ru-RU" b="1" dirty="0" smtClean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Проект решения </a:t>
            </a:r>
            <a:r>
              <a:rPr lang="ru-RU" b="1" dirty="0" err="1" smtClean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Родинского</a:t>
            </a:r>
            <a:r>
              <a:rPr lang="ru-RU" b="1" dirty="0" smtClean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районного Совета депутатов </a:t>
            </a:r>
          </a:p>
          <a:p>
            <a:pPr algn="ctr"/>
            <a:r>
              <a:rPr lang="ru-RU" b="1" dirty="0" smtClean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«О </a:t>
            </a:r>
            <a:r>
              <a:rPr lang="ru-RU" b="1" dirty="0" err="1" smtClean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Родинском</a:t>
            </a:r>
            <a:r>
              <a:rPr lang="ru-RU" b="1" dirty="0" smtClean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районном бюджете Алтайского края на 2024 год»</a:t>
            </a:r>
            <a:endParaRPr lang="ru-RU" b="1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100" b="1" dirty="0" smtClean="0">
                <a:solidFill>
                  <a:srgbClr val="990000"/>
                </a:solidFill>
              </a:rPr>
              <a:t>Основные приоритеты бюджетного планирования </a:t>
            </a:r>
            <a:br>
              <a:rPr lang="ru-RU" sz="2100" b="1" dirty="0" smtClean="0">
                <a:solidFill>
                  <a:srgbClr val="990000"/>
                </a:solidFill>
              </a:rPr>
            </a:br>
            <a:r>
              <a:rPr lang="ru-RU" sz="2100" b="1" dirty="0" smtClean="0">
                <a:solidFill>
                  <a:srgbClr val="990000"/>
                </a:solidFill>
              </a:rPr>
              <a:t>в 2024 году</a:t>
            </a:r>
            <a:endParaRPr lang="ru-RU" sz="2100" b="1" dirty="0">
              <a:solidFill>
                <a:srgbClr val="99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507288" cy="4536504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tx1"/>
                </a:solidFill>
              </a:rPr>
              <a:t>Увеличение заработной платы, в соответствии с Указами Президента Российской Федерации от мая 2012 года.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tx1"/>
                </a:solidFill>
              </a:rPr>
              <a:t>Безусловное выполнение всех социальных обязательств перед жителями </a:t>
            </a:r>
            <a:r>
              <a:rPr lang="ru-RU" sz="2100" dirty="0" err="1" smtClean="0">
                <a:solidFill>
                  <a:schemeClr val="tx1"/>
                </a:solidFill>
              </a:rPr>
              <a:t>Родинского</a:t>
            </a:r>
            <a:r>
              <a:rPr lang="ru-RU" sz="2100" dirty="0" smtClean="0">
                <a:solidFill>
                  <a:schemeClr val="tx1"/>
                </a:solidFill>
              </a:rPr>
              <a:t> района.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tx1"/>
                </a:solidFill>
              </a:rPr>
              <a:t>Обеспечение реализации мероприятий индивидуальной программы социально-экономического развития района.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tx1"/>
                </a:solidFill>
              </a:rPr>
              <a:t>Участие </a:t>
            </a:r>
            <a:r>
              <a:rPr lang="ru-RU" sz="2100" dirty="0" err="1" smtClean="0">
                <a:solidFill>
                  <a:schemeClr val="tx1"/>
                </a:solidFill>
              </a:rPr>
              <a:t>Родинского</a:t>
            </a:r>
            <a:r>
              <a:rPr lang="ru-RU" sz="2100" dirty="0" smtClean="0">
                <a:solidFill>
                  <a:schemeClr val="tx1"/>
                </a:solidFill>
              </a:rPr>
              <a:t> района в федеральных и краевых проектах по привлечению инвестиций.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ru-RU" sz="21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sz="2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28600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100" b="1" dirty="0" smtClean="0">
                <a:solidFill>
                  <a:srgbClr val="990000"/>
                </a:solidFill>
              </a:rPr>
              <a:t>Основные параметры проекта районного бюджета</a:t>
            </a:r>
            <a:br>
              <a:rPr lang="ru-RU" sz="2100" b="1" dirty="0" smtClean="0">
                <a:solidFill>
                  <a:srgbClr val="990000"/>
                </a:solidFill>
              </a:rPr>
            </a:br>
            <a:r>
              <a:rPr lang="ru-RU" sz="2100" b="1" dirty="0" smtClean="0">
                <a:solidFill>
                  <a:srgbClr val="990000"/>
                </a:solidFill>
              </a:rPr>
              <a:t>на 2024 год</a:t>
            </a:r>
            <a:endParaRPr lang="ru-RU" sz="2100" b="1" dirty="0">
              <a:solidFill>
                <a:srgbClr val="99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67544" y="6021288"/>
            <a:ext cx="82089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100" dirty="0" smtClean="0">
                <a:solidFill>
                  <a:schemeClr val="accent2"/>
                </a:solidFill>
              </a:rPr>
              <a:t>* Проект решения </a:t>
            </a:r>
            <a:r>
              <a:rPr lang="ru-RU" sz="1100" dirty="0" err="1" smtClean="0">
                <a:solidFill>
                  <a:schemeClr val="accent2"/>
                </a:solidFill>
              </a:rPr>
              <a:t>Родинского</a:t>
            </a:r>
            <a:r>
              <a:rPr lang="ru-RU" sz="1100" dirty="0" smtClean="0">
                <a:solidFill>
                  <a:schemeClr val="accent2"/>
                </a:solidFill>
              </a:rPr>
              <a:t> районного Совета депутатов «</a:t>
            </a:r>
            <a:r>
              <a:rPr lang="ru-RU" sz="1100" dirty="0" smtClean="0">
                <a:ln w="1905"/>
                <a:solidFill>
                  <a:schemeClr val="accent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 </a:t>
            </a:r>
            <a:r>
              <a:rPr lang="ru-RU" sz="1100" dirty="0" err="1" smtClean="0">
                <a:ln w="1905"/>
                <a:solidFill>
                  <a:schemeClr val="accent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Родинском</a:t>
            </a:r>
            <a:r>
              <a:rPr lang="ru-RU" sz="1100" dirty="0" smtClean="0">
                <a:ln w="1905"/>
                <a:solidFill>
                  <a:schemeClr val="accent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районном бюджете Алтайского края на 2023 год» (первоначальный)</a:t>
            </a:r>
          </a:p>
          <a:p>
            <a:endParaRPr lang="ru-RU" sz="1200" dirty="0"/>
          </a:p>
        </p:txBody>
      </p:sp>
      <p:grpSp>
        <p:nvGrpSpPr>
          <p:cNvPr id="103" name="Группа 102"/>
          <p:cNvGrpSpPr/>
          <p:nvPr/>
        </p:nvGrpSpPr>
        <p:grpSpPr>
          <a:xfrm>
            <a:off x="827584" y="1700808"/>
            <a:ext cx="7776864" cy="3240360"/>
            <a:chOff x="827584" y="1700808"/>
            <a:chExt cx="7776864" cy="3240360"/>
          </a:xfrm>
        </p:grpSpPr>
        <p:grpSp>
          <p:nvGrpSpPr>
            <p:cNvPr id="99" name="Группа 98"/>
            <p:cNvGrpSpPr/>
            <p:nvPr/>
          </p:nvGrpSpPr>
          <p:grpSpPr>
            <a:xfrm>
              <a:off x="827584" y="1700808"/>
              <a:ext cx="7776864" cy="3240360"/>
              <a:chOff x="755576" y="1412776"/>
              <a:chExt cx="7776864" cy="3240360"/>
            </a:xfrm>
          </p:grpSpPr>
          <p:grpSp>
            <p:nvGrpSpPr>
              <p:cNvPr id="76" name="Группа 75"/>
              <p:cNvGrpSpPr/>
              <p:nvPr/>
            </p:nvGrpSpPr>
            <p:grpSpPr>
              <a:xfrm>
                <a:off x="755576" y="2689175"/>
                <a:ext cx="7344816" cy="604520"/>
                <a:chOff x="755576" y="2689175"/>
                <a:chExt cx="7344816" cy="604520"/>
              </a:xfrm>
            </p:grpSpPr>
            <p:sp>
              <p:nvSpPr>
                <p:cNvPr id="16" name="TextBox 15"/>
                <p:cNvSpPr txBox="1"/>
                <p:nvPr/>
              </p:nvSpPr>
              <p:spPr>
                <a:xfrm>
                  <a:off x="755576" y="2708920"/>
                  <a:ext cx="3672408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400" dirty="0" smtClean="0">
                      <a:solidFill>
                        <a:schemeClr val="accent6"/>
                      </a:solidFill>
                    </a:rPr>
                    <a:t>Налоговые и неналоговые доходы</a:t>
                  </a:r>
                </a:p>
                <a:p>
                  <a:endParaRPr lang="ru-RU" dirty="0"/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5220072" y="2708920"/>
                  <a:ext cx="144016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1400" dirty="0" smtClean="0">
                      <a:solidFill>
                        <a:schemeClr val="accent6"/>
                      </a:solidFill>
                    </a:rPr>
                    <a:t>154 325,0</a:t>
                  </a:r>
                  <a:endParaRPr lang="ru-RU" dirty="0"/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3707904" y="2689175"/>
                  <a:ext cx="144016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1400" dirty="0" smtClean="0">
                      <a:solidFill>
                        <a:schemeClr val="accent6"/>
                      </a:solidFill>
                    </a:rPr>
                    <a:t>138 498,0</a:t>
                  </a:r>
                  <a:endParaRPr lang="ru-RU" dirty="0"/>
                </a:p>
              </p:txBody>
            </p:sp>
            <p:sp>
              <p:nvSpPr>
                <p:cNvPr id="34" name="TextBox 33"/>
                <p:cNvSpPr txBox="1"/>
                <p:nvPr/>
              </p:nvSpPr>
              <p:spPr>
                <a:xfrm>
                  <a:off x="6660232" y="2689175"/>
                  <a:ext cx="144016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1400" dirty="0" smtClean="0">
                      <a:solidFill>
                        <a:schemeClr val="accent6"/>
                      </a:solidFill>
                    </a:rPr>
                    <a:t>111,4</a:t>
                  </a:r>
                  <a:endParaRPr lang="ru-RU" dirty="0"/>
                </a:p>
              </p:txBody>
            </p:sp>
          </p:grpSp>
          <p:grpSp>
            <p:nvGrpSpPr>
              <p:cNvPr id="98" name="Группа 97"/>
              <p:cNvGrpSpPr/>
              <p:nvPr/>
            </p:nvGrpSpPr>
            <p:grpSpPr>
              <a:xfrm>
                <a:off x="755576" y="1412776"/>
                <a:ext cx="7776864" cy="3240360"/>
                <a:chOff x="755576" y="1412776"/>
                <a:chExt cx="7776864" cy="3240360"/>
              </a:xfrm>
            </p:grpSpPr>
            <p:grpSp>
              <p:nvGrpSpPr>
                <p:cNvPr id="97" name="Группа 96"/>
                <p:cNvGrpSpPr/>
                <p:nvPr/>
              </p:nvGrpSpPr>
              <p:grpSpPr>
                <a:xfrm>
                  <a:off x="755576" y="1412776"/>
                  <a:ext cx="7776864" cy="3240360"/>
                  <a:chOff x="755576" y="1412776"/>
                  <a:chExt cx="7776864" cy="3240360"/>
                </a:xfrm>
              </p:grpSpPr>
              <p:grpSp>
                <p:nvGrpSpPr>
                  <p:cNvPr id="86" name="Группа 85"/>
                  <p:cNvGrpSpPr/>
                  <p:nvPr/>
                </p:nvGrpSpPr>
                <p:grpSpPr>
                  <a:xfrm>
                    <a:off x="755576" y="1412776"/>
                    <a:ext cx="7776864" cy="3240360"/>
                    <a:chOff x="755576" y="1412776"/>
                    <a:chExt cx="7776864" cy="3240360"/>
                  </a:xfrm>
                </p:grpSpPr>
                <p:grpSp>
                  <p:nvGrpSpPr>
                    <p:cNvPr id="80" name="Группа 79"/>
                    <p:cNvGrpSpPr/>
                    <p:nvPr/>
                  </p:nvGrpSpPr>
                  <p:grpSpPr>
                    <a:xfrm>
                      <a:off x="3851920" y="1412776"/>
                      <a:ext cx="4392488" cy="3240360"/>
                      <a:chOff x="3851920" y="1412776"/>
                      <a:chExt cx="4392488" cy="3240360"/>
                    </a:xfrm>
                  </p:grpSpPr>
                  <p:sp>
                    <p:nvSpPr>
                      <p:cNvPr id="5" name="Скругленный прямоугольник 4"/>
                      <p:cNvSpPr/>
                      <p:nvPr/>
                    </p:nvSpPr>
                    <p:spPr>
                      <a:xfrm>
                        <a:off x="5364088" y="1412776"/>
                        <a:ext cx="1368152" cy="3240360"/>
                      </a:xfrm>
                      <a:prstGeom prst="roundRect">
                        <a:avLst/>
                      </a:prstGeom>
                      <a:solidFill>
                        <a:schemeClr val="bg1"/>
                      </a:solidFill>
                      <a:effectLst>
                        <a:softEdge rad="63500"/>
                      </a:effectLst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6" name="Скругленный прямоугольник 5"/>
                      <p:cNvSpPr/>
                      <p:nvPr/>
                    </p:nvSpPr>
                    <p:spPr>
                      <a:xfrm>
                        <a:off x="6876256" y="1412776"/>
                        <a:ext cx="1368152" cy="3240360"/>
                      </a:xfrm>
                      <a:prstGeom prst="roundRect">
                        <a:avLst/>
                      </a:prstGeom>
                      <a:solidFill>
                        <a:schemeClr val="bg1"/>
                      </a:solidFill>
                      <a:effectLst>
                        <a:softEdge rad="63500"/>
                      </a:effectLst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7" name="Скругленный прямоугольник 6"/>
                      <p:cNvSpPr/>
                      <p:nvPr/>
                    </p:nvSpPr>
                    <p:spPr>
                      <a:xfrm>
                        <a:off x="3851920" y="1412776"/>
                        <a:ext cx="1368152" cy="3240360"/>
                      </a:xfrm>
                      <a:prstGeom prst="roundRect">
                        <a:avLst/>
                      </a:prstGeom>
                      <a:solidFill>
                        <a:schemeClr val="bg1"/>
                      </a:solidFill>
                      <a:effectLst>
                        <a:softEdge rad="63500"/>
                      </a:effectLst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79" name="Группа 78"/>
                    <p:cNvGrpSpPr/>
                    <p:nvPr/>
                  </p:nvGrpSpPr>
                  <p:grpSpPr>
                    <a:xfrm>
                      <a:off x="755576" y="3985319"/>
                      <a:ext cx="6048672" cy="595809"/>
                      <a:chOff x="755576" y="3985319"/>
                      <a:chExt cx="6048672" cy="595809"/>
                    </a:xfrm>
                  </p:grpSpPr>
                  <p:sp>
                    <p:nvSpPr>
                      <p:cNvPr id="22" name="TextBox 21"/>
                      <p:cNvSpPr txBox="1"/>
                      <p:nvPr/>
                    </p:nvSpPr>
                    <p:spPr>
                      <a:xfrm>
                        <a:off x="755576" y="3996353"/>
                        <a:ext cx="3672408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ru-RU" sz="1400" b="1" dirty="0" smtClean="0">
                            <a:solidFill>
                              <a:schemeClr val="accent6"/>
                            </a:solidFill>
                          </a:rPr>
                          <a:t>Дефицит</a:t>
                        </a:r>
                      </a:p>
                      <a:p>
                        <a:endParaRPr lang="ru-RU" dirty="0"/>
                      </a:p>
                    </p:txBody>
                  </p:sp>
                  <p:sp>
                    <p:nvSpPr>
                      <p:cNvPr id="27" name="TextBox 26"/>
                      <p:cNvSpPr txBox="1"/>
                      <p:nvPr/>
                    </p:nvSpPr>
                    <p:spPr>
                      <a:xfrm>
                        <a:off x="5364088" y="3985319"/>
                        <a:ext cx="1440160" cy="30777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ru-RU" sz="1400" b="1" dirty="0" smtClean="0">
                            <a:solidFill>
                              <a:schemeClr val="accent6"/>
                            </a:solidFill>
                          </a:rPr>
                          <a:t>-15 400,0</a:t>
                        </a:r>
                        <a:endParaRPr lang="ru-RU" dirty="0"/>
                      </a:p>
                    </p:txBody>
                  </p:sp>
                  <p:sp>
                    <p:nvSpPr>
                      <p:cNvPr id="32" name="TextBox 31"/>
                      <p:cNvSpPr txBox="1"/>
                      <p:nvPr/>
                    </p:nvSpPr>
                    <p:spPr>
                      <a:xfrm>
                        <a:off x="3851920" y="4005064"/>
                        <a:ext cx="1440160" cy="30777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ru-RU" sz="1400" b="1" dirty="0" smtClean="0">
                            <a:solidFill>
                              <a:schemeClr val="accent6"/>
                            </a:solidFill>
                          </a:rPr>
                          <a:t>-13 800,0</a:t>
                        </a:r>
                        <a:endParaRPr lang="ru-RU" dirty="0"/>
                      </a:p>
                    </p:txBody>
                  </p:sp>
                </p:grpSp>
                <p:grpSp>
                  <p:nvGrpSpPr>
                    <p:cNvPr id="81" name="Группа 80"/>
                    <p:cNvGrpSpPr/>
                    <p:nvPr/>
                  </p:nvGrpSpPr>
                  <p:grpSpPr>
                    <a:xfrm>
                      <a:off x="755576" y="1484784"/>
                      <a:ext cx="7776864" cy="2880320"/>
                      <a:chOff x="755576" y="1484784"/>
                      <a:chExt cx="7776864" cy="2880320"/>
                    </a:xfrm>
                  </p:grpSpPr>
                  <p:grpSp>
                    <p:nvGrpSpPr>
                      <p:cNvPr id="74" name="Группа 73"/>
                      <p:cNvGrpSpPr/>
                      <p:nvPr/>
                    </p:nvGrpSpPr>
                    <p:grpSpPr>
                      <a:xfrm>
                        <a:off x="755576" y="1484784"/>
                        <a:ext cx="7488832" cy="750857"/>
                        <a:chOff x="755576" y="1484784"/>
                        <a:chExt cx="7488832" cy="750857"/>
                      </a:xfrm>
                    </p:grpSpPr>
                    <p:sp>
                      <p:nvSpPr>
                        <p:cNvPr id="9" name="TextBox 8"/>
                        <p:cNvSpPr txBox="1"/>
                        <p:nvPr/>
                      </p:nvSpPr>
                      <p:spPr>
                        <a:xfrm>
                          <a:off x="755576" y="1897087"/>
                          <a:ext cx="3096344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ru-RU" sz="1600" b="1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</a:rPr>
                            <a:t>Показатели</a:t>
                          </a:r>
                          <a:endParaRPr lang="ru-RU" sz="1600" b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  <p:sp>
                      <p:nvSpPr>
                        <p:cNvPr id="10" name="TextBox 9"/>
                        <p:cNvSpPr txBox="1"/>
                        <p:nvPr/>
                      </p:nvSpPr>
                      <p:spPr>
                        <a:xfrm>
                          <a:off x="3851920" y="1484784"/>
                          <a:ext cx="1368152" cy="73866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ru-RU" sz="1400" b="1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</a:rPr>
                            <a:t>Бюджет на 2023 год</a:t>
                          </a:r>
                          <a:r>
                            <a:rPr lang="ru-RU" sz="1400" b="1" baseline="30000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</a:rPr>
                            <a:t>*</a:t>
                          </a:r>
                          <a:r>
                            <a:rPr lang="ru-RU" sz="1400" b="1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</a:rPr>
                            <a:t>, тыс.руб.</a:t>
                          </a:r>
                          <a:endParaRPr lang="ru-RU" sz="1400" b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  <p:sp>
                      <p:nvSpPr>
                        <p:cNvPr id="11" name="TextBox 10"/>
                        <p:cNvSpPr txBox="1"/>
                        <p:nvPr/>
                      </p:nvSpPr>
                      <p:spPr>
                        <a:xfrm>
                          <a:off x="5364088" y="1484784"/>
                          <a:ext cx="1368152" cy="52322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ru-RU" sz="1400" b="1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</a:rPr>
                            <a:t>2024 год, тыс.руб.</a:t>
                          </a:r>
                          <a:endParaRPr lang="ru-RU" sz="1400" b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  <p:sp>
                      <p:nvSpPr>
                        <p:cNvPr id="12" name="TextBox 11"/>
                        <p:cNvSpPr txBox="1"/>
                        <p:nvPr/>
                      </p:nvSpPr>
                      <p:spPr>
                        <a:xfrm>
                          <a:off x="6876256" y="1484784"/>
                          <a:ext cx="1368152" cy="73866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ru-RU" sz="1400" b="1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</a:rPr>
                            <a:t>2024: темп к 2023 году, </a:t>
                          </a:r>
                        </a:p>
                        <a:p>
                          <a:pPr algn="ctr"/>
                          <a:r>
                            <a:rPr lang="ru-RU" sz="1400" b="1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</a:rPr>
                            <a:t>%</a:t>
                          </a:r>
                          <a:endParaRPr lang="ru-RU" sz="1400" b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</p:grpSp>
                  <p:grpSp>
                    <p:nvGrpSpPr>
                      <p:cNvPr id="72" name="Группа 71"/>
                      <p:cNvGrpSpPr/>
                      <p:nvPr/>
                    </p:nvGrpSpPr>
                    <p:grpSpPr>
                      <a:xfrm>
                        <a:off x="827584" y="2204864"/>
                        <a:ext cx="7704856" cy="2160240"/>
                        <a:chOff x="827584" y="2204864"/>
                        <a:chExt cx="7704856" cy="2160240"/>
                      </a:xfrm>
                    </p:grpSpPr>
                    <p:cxnSp>
                      <p:nvCxnSpPr>
                        <p:cNvPr id="8" name="Прямая соединительная линия 7"/>
                        <p:cNvCxnSpPr/>
                        <p:nvPr/>
                      </p:nvCxnSpPr>
                      <p:spPr>
                        <a:xfrm>
                          <a:off x="827584" y="2204864"/>
                          <a:ext cx="7704856" cy="0"/>
                        </a:xfrm>
                        <a:prstGeom prst="line">
                          <a:avLst/>
                        </a:prstGeom>
                        <a:ln>
                          <a:prstDash val="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3" name="Прямая соединительная линия 12"/>
                        <p:cNvCxnSpPr/>
                        <p:nvPr/>
                      </p:nvCxnSpPr>
                      <p:spPr>
                        <a:xfrm>
                          <a:off x="827584" y="2636912"/>
                          <a:ext cx="7704856" cy="0"/>
                        </a:xfrm>
                        <a:prstGeom prst="line">
                          <a:avLst/>
                        </a:prstGeom>
                        <a:ln>
                          <a:prstDash val="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5" name="Прямая соединительная линия 14"/>
                        <p:cNvCxnSpPr/>
                        <p:nvPr/>
                      </p:nvCxnSpPr>
                      <p:spPr>
                        <a:xfrm>
                          <a:off x="827584" y="3068960"/>
                          <a:ext cx="7704856" cy="0"/>
                        </a:xfrm>
                        <a:prstGeom prst="line">
                          <a:avLst/>
                        </a:prstGeom>
                        <a:ln>
                          <a:prstDash val="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7" name="Прямая соединительная линия 16"/>
                        <p:cNvCxnSpPr/>
                        <p:nvPr/>
                      </p:nvCxnSpPr>
                      <p:spPr>
                        <a:xfrm>
                          <a:off x="827584" y="3501008"/>
                          <a:ext cx="7704856" cy="0"/>
                        </a:xfrm>
                        <a:prstGeom prst="line">
                          <a:avLst/>
                        </a:prstGeom>
                        <a:ln>
                          <a:prstDash val="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9" name="Прямая соединительная линия 18"/>
                        <p:cNvCxnSpPr/>
                        <p:nvPr/>
                      </p:nvCxnSpPr>
                      <p:spPr>
                        <a:xfrm>
                          <a:off x="827584" y="3933056"/>
                          <a:ext cx="7704856" cy="0"/>
                        </a:xfrm>
                        <a:prstGeom prst="line">
                          <a:avLst/>
                        </a:prstGeom>
                        <a:ln>
                          <a:prstDash val="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1" name="Прямая соединительная линия 20"/>
                        <p:cNvCxnSpPr/>
                        <p:nvPr/>
                      </p:nvCxnSpPr>
                      <p:spPr>
                        <a:xfrm>
                          <a:off x="827584" y="4365104"/>
                          <a:ext cx="7704856" cy="0"/>
                        </a:xfrm>
                        <a:prstGeom prst="line">
                          <a:avLst/>
                        </a:prstGeom>
                        <a:ln>
                          <a:prstDash val="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75" name="Группа 74"/>
                      <p:cNvGrpSpPr/>
                      <p:nvPr/>
                    </p:nvGrpSpPr>
                    <p:grpSpPr>
                      <a:xfrm>
                        <a:off x="755576" y="2257127"/>
                        <a:ext cx="7488832" cy="595809"/>
                        <a:chOff x="755576" y="2257127"/>
                        <a:chExt cx="7488832" cy="595809"/>
                      </a:xfrm>
                    </p:grpSpPr>
                    <p:sp>
                      <p:nvSpPr>
                        <p:cNvPr id="14" name="TextBox 13"/>
                        <p:cNvSpPr txBox="1"/>
                        <p:nvPr/>
                      </p:nvSpPr>
                      <p:spPr>
                        <a:xfrm>
                          <a:off x="755576" y="2268161"/>
                          <a:ext cx="3672408" cy="58477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ru-RU" sz="1400" b="1" dirty="0" smtClean="0">
                              <a:solidFill>
                                <a:schemeClr val="accent6"/>
                              </a:solidFill>
                            </a:rPr>
                            <a:t>Доходы бюджета, всего</a:t>
                          </a:r>
                        </a:p>
                        <a:p>
                          <a:endParaRPr lang="ru-RU" dirty="0"/>
                        </a:p>
                      </p:txBody>
                    </p:sp>
                    <p:sp>
                      <p:nvSpPr>
                        <p:cNvPr id="23" name="TextBox 22"/>
                        <p:cNvSpPr txBox="1"/>
                        <p:nvPr/>
                      </p:nvSpPr>
                      <p:spPr>
                        <a:xfrm>
                          <a:off x="5364088" y="2276872"/>
                          <a:ext cx="1440160" cy="307777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ru-RU" sz="1400" b="1" dirty="0" smtClean="0">
                              <a:solidFill>
                                <a:schemeClr val="accent6"/>
                              </a:solidFill>
                            </a:rPr>
                            <a:t>683 343,2</a:t>
                          </a:r>
                          <a:endParaRPr lang="ru-RU" dirty="0"/>
                        </a:p>
                      </p:txBody>
                    </p:sp>
                    <p:sp>
                      <p:nvSpPr>
                        <p:cNvPr id="28" name="TextBox 27"/>
                        <p:cNvSpPr txBox="1"/>
                        <p:nvPr/>
                      </p:nvSpPr>
                      <p:spPr>
                        <a:xfrm>
                          <a:off x="3851920" y="2276872"/>
                          <a:ext cx="1440160" cy="307777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ru-RU" sz="1400" b="1" dirty="0" smtClean="0">
                              <a:solidFill>
                                <a:schemeClr val="accent6"/>
                              </a:solidFill>
                            </a:rPr>
                            <a:t>920 625,5</a:t>
                          </a:r>
                          <a:endParaRPr lang="ru-RU" dirty="0"/>
                        </a:p>
                      </p:txBody>
                    </p:sp>
                    <p:sp>
                      <p:nvSpPr>
                        <p:cNvPr id="33" name="TextBox 32"/>
                        <p:cNvSpPr txBox="1"/>
                        <p:nvPr/>
                      </p:nvSpPr>
                      <p:spPr>
                        <a:xfrm>
                          <a:off x="6804248" y="2257127"/>
                          <a:ext cx="1440160" cy="307777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ru-RU" sz="1400" b="1" dirty="0" smtClean="0">
                              <a:solidFill>
                                <a:schemeClr val="accent6"/>
                              </a:solidFill>
                            </a:rPr>
                            <a:t>74,2</a:t>
                          </a:r>
                          <a:endParaRPr lang="ru-RU" dirty="0"/>
                        </a:p>
                      </p:txBody>
                    </p:sp>
                  </p:grpSp>
                </p:grpSp>
              </p:grpSp>
              <p:grpSp>
                <p:nvGrpSpPr>
                  <p:cNvPr id="77" name="Группа 76"/>
                  <p:cNvGrpSpPr/>
                  <p:nvPr/>
                </p:nvGrpSpPr>
                <p:grpSpPr>
                  <a:xfrm>
                    <a:off x="755576" y="3121223"/>
                    <a:ext cx="7488832" cy="604521"/>
                    <a:chOff x="755576" y="3121223"/>
                    <a:chExt cx="7488832" cy="604521"/>
                  </a:xfrm>
                </p:grpSpPr>
                <p:sp>
                  <p:nvSpPr>
                    <p:cNvPr id="18" name="TextBox 17"/>
                    <p:cNvSpPr txBox="1"/>
                    <p:nvPr/>
                  </p:nvSpPr>
                  <p:spPr>
                    <a:xfrm>
                      <a:off x="755576" y="3140969"/>
                      <a:ext cx="3672408" cy="58477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ru-RU" sz="1400" dirty="0" smtClean="0">
                          <a:solidFill>
                            <a:schemeClr val="accent6"/>
                          </a:solidFill>
                        </a:rPr>
                        <a:t>Безвозмездные поступления</a:t>
                      </a:r>
                    </a:p>
                    <a:p>
                      <a:endParaRPr lang="ru-RU" dirty="0"/>
                    </a:p>
                  </p:txBody>
                </p:sp>
                <p:sp>
                  <p:nvSpPr>
                    <p:cNvPr id="25" name="TextBox 24"/>
                    <p:cNvSpPr txBox="1"/>
                    <p:nvPr/>
                  </p:nvSpPr>
                  <p:spPr>
                    <a:xfrm>
                      <a:off x="5364088" y="3140968"/>
                      <a:ext cx="1440160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/>
                          </a:solidFill>
                        </a:rPr>
                        <a:t>529 018,2</a:t>
                      </a:r>
                      <a:endParaRPr lang="ru-RU" dirty="0"/>
                    </a:p>
                  </p:txBody>
                </p:sp>
                <p:sp>
                  <p:nvSpPr>
                    <p:cNvPr id="30" name="TextBox 29"/>
                    <p:cNvSpPr txBox="1"/>
                    <p:nvPr/>
                  </p:nvSpPr>
                  <p:spPr>
                    <a:xfrm>
                      <a:off x="3851920" y="3121223"/>
                      <a:ext cx="1440160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/>
                          </a:solidFill>
                        </a:rPr>
                        <a:t>782 127,5</a:t>
                      </a:r>
                      <a:endParaRPr lang="ru-RU" dirty="0"/>
                    </a:p>
                  </p:txBody>
                </p:sp>
                <p:sp>
                  <p:nvSpPr>
                    <p:cNvPr id="35" name="TextBox 34"/>
                    <p:cNvSpPr txBox="1"/>
                    <p:nvPr/>
                  </p:nvSpPr>
                  <p:spPr>
                    <a:xfrm>
                      <a:off x="6804248" y="3121223"/>
                      <a:ext cx="1440160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/>
                          </a:solidFill>
                        </a:rPr>
                        <a:t>67,6</a:t>
                      </a:r>
                      <a:endParaRPr lang="ru-RU" dirty="0"/>
                    </a:p>
                  </p:txBody>
                </p:sp>
              </p:grpSp>
            </p:grpSp>
            <p:grpSp>
              <p:nvGrpSpPr>
                <p:cNvPr id="78" name="Группа 77"/>
                <p:cNvGrpSpPr/>
                <p:nvPr/>
              </p:nvGrpSpPr>
              <p:grpSpPr>
                <a:xfrm>
                  <a:off x="755576" y="3553271"/>
                  <a:ext cx="7488832" cy="595809"/>
                  <a:chOff x="755576" y="3553271"/>
                  <a:chExt cx="7488832" cy="595809"/>
                </a:xfrm>
              </p:grpSpPr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755576" y="3564305"/>
                    <a:ext cx="3672408" cy="58477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1400" b="1" dirty="0" smtClean="0">
                        <a:solidFill>
                          <a:schemeClr val="accent6"/>
                        </a:solidFill>
                      </a:rPr>
                      <a:t>Расходы, всего</a:t>
                    </a:r>
                  </a:p>
                  <a:p>
                    <a:endParaRPr lang="ru-RU" dirty="0"/>
                  </a:p>
                </p:txBody>
              </p:sp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5364088" y="3553271"/>
                    <a:ext cx="144016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ru-RU" sz="1400" b="1" dirty="0" smtClean="0">
                        <a:solidFill>
                          <a:schemeClr val="accent6"/>
                        </a:solidFill>
                      </a:rPr>
                      <a:t>698 743,2</a:t>
                    </a:r>
                    <a:endParaRPr lang="ru-RU" dirty="0"/>
                  </a:p>
                </p:txBody>
              </p:sp>
              <p:sp>
                <p:nvSpPr>
                  <p:cNvPr id="31" name="TextBox 30"/>
                  <p:cNvSpPr txBox="1"/>
                  <p:nvPr/>
                </p:nvSpPr>
                <p:spPr>
                  <a:xfrm>
                    <a:off x="3851920" y="3553271"/>
                    <a:ext cx="144016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ru-RU" sz="1400" b="1" dirty="0" smtClean="0">
                        <a:solidFill>
                          <a:schemeClr val="accent6"/>
                        </a:solidFill>
                      </a:rPr>
                      <a:t>934 425,5</a:t>
                    </a:r>
                    <a:endParaRPr lang="ru-RU" dirty="0"/>
                  </a:p>
                </p:txBody>
              </p:sp>
              <p:sp>
                <p:nvSpPr>
                  <p:cNvPr id="36" name="TextBox 35"/>
                  <p:cNvSpPr txBox="1"/>
                  <p:nvPr/>
                </p:nvSpPr>
                <p:spPr>
                  <a:xfrm>
                    <a:off x="6804248" y="3553271"/>
                    <a:ext cx="144016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ru-RU" sz="1400" b="1" dirty="0" smtClean="0">
                        <a:solidFill>
                          <a:schemeClr val="accent6"/>
                        </a:solidFill>
                      </a:rPr>
                      <a:t>74,8</a:t>
                    </a:r>
                    <a:endParaRPr lang="ru-RU" dirty="0"/>
                  </a:p>
                </p:txBody>
              </p:sp>
            </p:grpSp>
          </p:grpSp>
        </p:grpSp>
        <p:sp>
          <p:nvSpPr>
            <p:cNvPr id="100" name="TextBox 99"/>
            <p:cNvSpPr txBox="1"/>
            <p:nvPr/>
          </p:nvSpPr>
          <p:spPr>
            <a:xfrm>
              <a:off x="3923928" y="2996952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solidFill>
                    <a:schemeClr val="accent6"/>
                  </a:solidFill>
                </a:rPr>
                <a:t>138 498,0</a:t>
              </a:r>
              <a:endParaRPr lang="ru-RU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5436096" y="2977207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solidFill>
                    <a:schemeClr val="accent6"/>
                  </a:solidFill>
                </a:rPr>
                <a:t>154 325,0</a:t>
              </a:r>
              <a:endParaRPr lang="ru-RU" dirty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6876256" y="2977207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solidFill>
                    <a:schemeClr val="accent6"/>
                  </a:solidFill>
                </a:rPr>
                <a:t>111,4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196752"/>
          <a:ext cx="8964488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0" y="1196752"/>
          <a:ext cx="914400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100" b="1" dirty="0" smtClean="0">
                <a:solidFill>
                  <a:srgbClr val="990000"/>
                </a:solidFill>
              </a:rPr>
              <a:t>Налоговые и неналоговые доходы </a:t>
            </a:r>
            <a:br>
              <a:rPr lang="ru-RU" sz="2100" b="1" dirty="0" smtClean="0">
                <a:solidFill>
                  <a:srgbClr val="990000"/>
                </a:solidFill>
              </a:rPr>
            </a:br>
            <a:r>
              <a:rPr lang="ru-RU" sz="2100" b="1" dirty="0" smtClean="0">
                <a:solidFill>
                  <a:srgbClr val="990000"/>
                </a:solidFill>
              </a:rPr>
              <a:t>районного бюджета в 2024 году</a:t>
            </a:r>
            <a:endParaRPr lang="ru-RU" sz="2100" b="1" dirty="0">
              <a:solidFill>
                <a:srgbClr val="990000"/>
              </a:solidFill>
            </a:endParaRP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179512" y="3861048"/>
          <a:ext cx="8784976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827584" y="6309320"/>
            <a:ext cx="77768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990000"/>
                </a:solidFill>
              </a:rPr>
              <a:t>Всего налоговых и неналоговых доходов – 154 325,0 тыс.руб.</a:t>
            </a:r>
            <a:endParaRPr lang="ru-RU" sz="1600" b="1" dirty="0">
              <a:solidFill>
                <a:srgbClr val="990000"/>
              </a:solidFill>
            </a:endParaRPr>
          </a:p>
        </p:txBody>
      </p:sp>
      <p:graphicFrame>
        <p:nvGraphicFramePr>
          <p:cNvPr id="20" name="Диаграмма 19"/>
          <p:cNvGraphicFramePr/>
          <p:nvPr/>
        </p:nvGraphicFramePr>
        <p:xfrm>
          <a:off x="-828600" y="5157192"/>
          <a:ext cx="3528392" cy="2095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28600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100" b="1" dirty="0" smtClean="0">
                <a:solidFill>
                  <a:srgbClr val="990000"/>
                </a:solidFill>
              </a:rPr>
              <a:t>БЕЗВОЗМЕЗДНЫЕ ПОСТУПЛЕНИЯ В</a:t>
            </a:r>
            <a:br>
              <a:rPr lang="ru-RU" sz="2100" b="1" dirty="0" smtClean="0">
                <a:solidFill>
                  <a:srgbClr val="990000"/>
                </a:solidFill>
              </a:rPr>
            </a:br>
            <a:r>
              <a:rPr lang="ru-RU" sz="2100" b="1" dirty="0" err="1" smtClean="0">
                <a:solidFill>
                  <a:srgbClr val="990000"/>
                </a:solidFill>
              </a:rPr>
              <a:t>районнЫЙ</a:t>
            </a:r>
            <a:r>
              <a:rPr lang="ru-RU" sz="2100" b="1" dirty="0" smtClean="0">
                <a:solidFill>
                  <a:srgbClr val="990000"/>
                </a:solidFill>
              </a:rPr>
              <a:t> бюджет в 2024 году</a:t>
            </a:r>
            <a:endParaRPr lang="ru-RU" sz="2100" b="1" dirty="0">
              <a:solidFill>
                <a:srgbClr val="99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91680" y="6021288"/>
            <a:ext cx="6408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990000"/>
                </a:solidFill>
              </a:rPr>
              <a:t>Всего безвозмездных поступлений – 529 018,2 тыс.руб.</a:t>
            </a:r>
            <a:endParaRPr lang="ru-RU" sz="1600" b="1" dirty="0">
              <a:solidFill>
                <a:srgbClr val="990000"/>
              </a:solidFill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287016" y="1196752"/>
          <a:ext cx="8856984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-612576" y="5085184"/>
          <a:ext cx="3995936" cy="1988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3779912" y="4653136"/>
          <a:ext cx="3067051" cy="1657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28600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100" b="1" dirty="0" smtClean="0">
                <a:solidFill>
                  <a:srgbClr val="990000"/>
                </a:solidFill>
              </a:rPr>
              <a:t>РАСХОДЫ РАЙОННОГО БЮДЖЕТА</a:t>
            </a:r>
            <a:br>
              <a:rPr lang="ru-RU" sz="2100" b="1" dirty="0" smtClean="0">
                <a:solidFill>
                  <a:srgbClr val="990000"/>
                </a:solidFill>
              </a:rPr>
            </a:br>
            <a:r>
              <a:rPr lang="ru-RU" sz="2100" b="1" dirty="0" smtClean="0">
                <a:solidFill>
                  <a:srgbClr val="990000"/>
                </a:solidFill>
              </a:rPr>
              <a:t>В 2024 году</a:t>
            </a:r>
            <a:endParaRPr lang="ru-RU" sz="2100" b="1" dirty="0">
              <a:solidFill>
                <a:srgbClr val="99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5656" y="6237312"/>
            <a:ext cx="6408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990000"/>
                </a:solidFill>
              </a:rPr>
              <a:t>Расходы бюджета всего– 698 743,2 тыс.руб.</a:t>
            </a:r>
            <a:endParaRPr lang="ru-RU" sz="1600" b="1" dirty="0">
              <a:solidFill>
                <a:srgbClr val="990000"/>
              </a:solidFill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395536" y="1340768"/>
          <a:ext cx="842493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236296" y="5301208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59%</a:t>
            </a:r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100" b="1" dirty="0" smtClean="0">
                <a:solidFill>
                  <a:srgbClr val="990000"/>
                </a:solidFill>
              </a:rPr>
              <a:t>ОТДЕЛЬНЫЕ НАПРАВЛЕНИЯ РАСХОДОВ РАЙОННОГО БЮДЖЕТА</a:t>
            </a:r>
            <a:br>
              <a:rPr lang="ru-RU" sz="2100" b="1" dirty="0" smtClean="0">
                <a:solidFill>
                  <a:srgbClr val="990000"/>
                </a:solidFill>
              </a:rPr>
            </a:br>
            <a:r>
              <a:rPr lang="ru-RU" sz="2100" b="1" dirty="0" smtClean="0">
                <a:solidFill>
                  <a:srgbClr val="990000"/>
                </a:solidFill>
              </a:rPr>
              <a:t>В 2024 году</a:t>
            </a:r>
            <a:endParaRPr lang="ru-RU" sz="2100" b="1" dirty="0">
              <a:solidFill>
                <a:srgbClr val="990000"/>
              </a:solidFill>
            </a:endParaRPr>
          </a:p>
        </p:txBody>
      </p:sp>
      <p:grpSp>
        <p:nvGrpSpPr>
          <p:cNvPr id="43" name="Группа 42"/>
          <p:cNvGrpSpPr/>
          <p:nvPr/>
        </p:nvGrpSpPr>
        <p:grpSpPr>
          <a:xfrm>
            <a:off x="755576" y="1772816"/>
            <a:ext cx="7776864" cy="3240360"/>
            <a:chOff x="755576" y="1412776"/>
            <a:chExt cx="7776864" cy="3240360"/>
          </a:xfrm>
        </p:grpSpPr>
        <p:sp>
          <p:nvSpPr>
            <p:cNvPr id="23" name="TextBox 22"/>
            <p:cNvSpPr txBox="1"/>
            <p:nvPr/>
          </p:nvSpPr>
          <p:spPr>
            <a:xfrm>
              <a:off x="755576" y="2924944"/>
              <a:ext cx="367240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solidFill>
                    <a:schemeClr val="accent6"/>
                  </a:solidFill>
                </a:rPr>
                <a:t>Социальное обеспечение населения</a:t>
              </a:r>
            </a:p>
            <a:p>
              <a:endParaRPr lang="ru-RU" dirty="0"/>
            </a:p>
          </p:txBody>
        </p:sp>
        <p:grpSp>
          <p:nvGrpSpPr>
            <p:cNvPr id="42" name="Группа 41"/>
            <p:cNvGrpSpPr/>
            <p:nvPr/>
          </p:nvGrpSpPr>
          <p:grpSpPr>
            <a:xfrm>
              <a:off x="755576" y="1412776"/>
              <a:ext cx="7776864" cy="3240360"/>
              <a:chOff x="755576" y="1412776"/>
              <a:chExt cx="7776864" cy="3240360"/>
            </a:xfrm>
          </p:grpSpPr>
          <p:sp>
            <p:nvSpPr>
              <p:cNvPr id="5" name="Скругленный прямоугольник 4"/>
              <p:cNvSpPr/>
              <p:nvPr/>
            </p:nvSpPr>
            <p:spPr>
              <a:xfrm>
                <a:off x="4499992" y="1412776"/>
                <a:ext cx="1728192" cy="3240360"/>
              </a:xfrm>
              <a:prstGeom prst="roundRect">
                <a:avLst/>
              </a:prstGeom>
              <a:solidFill>
                <a:schemeClr val="bg1"/>
              </a:solidFill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Скругленный прямоугольник 5"/>
              <p:cNvSpPr/>
              <p:nvPr/>
            </p:nvSpPr>
            <p:spPr>
              <a:xfrm>
                <a:off x="6588224" y="1412776"/>
                <a:ext cx="1728192" cy="3240360"/>
              </a:xfrm>
              <a:prstGeom prst="roundRect">
                <a:avLst/>
              </a:prstGeom>
              <a:solidFill>
                <a:schemeClr val="bg1"/>
              </a:solidFill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41" name="Группа 40"/>
              <p:cNvGrpSpPr/>
              <p:nvPr/>
            </p:nvGrpSpPr>
            <p:grpSpPr>
              <a:xfrm>
                <a:off x="755576" y="1412776"/>
                <a:ext cx="7776864" cy="3168352"/>
                <a:chOff x="755576" y="1412776"/>
                <a:chExt cx="7776864" cy="3168352"/>
              </a:xfrm>
            </p:grpSpPr>
            <p:grpSp>
              <p:nvGrpSpPr>
                <p:cNvPr id="36" name="Группа 35"/>
                <p:cNvGrpSpPr/>
                <p:nvPr/>
              </p:nvGrpSpPr>
              <p:grpSpPr>
                <a:xfrm>
                  <a:off x="755576" y="1609055"/>
                  <a:ext cx="3672408" cy="2972073"/>
                  <a:chOff x="755576" y="1609055"/>
                  <a:chExt cx="3672408" cy="2972073"/>
                </a:xfrm>
              </p:grpSpPr>
              <p:sp>
                <p:nvSpPr>
                  <p:cNvPr id="15" name="TextBox 14"/>
                  <p:cNvSpPr txBox="1"/>
                  <p:nvPr/>
                </p:nvSpPr>
                <p:spPr>
                  <a:xfrm>
                    <a:off x="755576" y="1916832"/>
                    <a:ext cx="3672408" cy="80021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1400" b="1" dirty="0" smtClean="0">
                        <a:solidFill>
                          <a:schemeClr val="accent6"/>
                        </a:solidFill>
                      </a:rPr>
                      <a:t>Субвенции на обеспечение дошкольного образования</a:t>
                    </a:r>
                  </a:p>
                  <a:p>
                    <a:endParaRPr lang="ru-RU" dirty="0"/>
                  </a:p>
                </p:txBody>
              </p:sp>
              <p:sp>
                <p:nvSpPr>
                  <p:cNvPr id="16" name="TextBox 15"/>
                  <p:cNvSpPr txBox="1"/>
                  <p:nvPr/>
                </p:nvSpPr>
                <p:spPr>
                  <a:xfrm>
                    <a:off x="755576" y="1609055"/>
                    <a:ext cx="309634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14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Направление расходов</a:t>
                    </a:r>
                    <a:endParaRPr lang="ru-RU" sz="1400" b="1" dirty="0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4" name="TextBox 13"/>
                  <p:cNvSpPr txBox="1"/>
                  <p:nvPr/>
                </p:nvSpPr>
                <p:spPr>
                  <a:xfrm>
                    <a:off x="755576" y="2412757"/>
                    <a:ext cx="3672408" cy="80021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1400" b="1" dirty="0" smtClean="0">
                        <a:solidFill>
                          <a:schemeClr val="accent6"/>
                        </a:solidFill>
                      </a:rPr>
                      <a:t>Субвенции на обеспечение общего образования</a:t>
                    </a:r>
                  </a:p>
                  <a:p>
                    <a:endParaRPr lang="ru-RU" dirty="0"/>
                  </a:p>
                </p:txBody>
              </p:sp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755576" y="3276853"/>
                    <a:ext cx="3672408" cy="80021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1400" b="1" dirty="0" smtClean="0">
                        <a:solidFill>
                          <a:schemeClr val="accent6"/>
                        </a:solidFill>
                      </a:rPr>
                      <a:t>Межбюджетные трансферты бюджетам поселений</a:t>
                    </a:r>
                  </a:p>
                  <a:p>
                    <a:endParaRPr lang="ru-RU" dirty="0"/>
                  </a:p>
                </p:txBody>
              </p:sp>
              <p:sp>
                <p:nvSpPr>
                  <p:cNvPr id="32" name="TextBox 31"/>
                  <p:cNvSpPr txBox="1"/>
                  <p:nvPr/>
                </p:nvSpPr>
                <p:spPr>
                  <a:xfrm>
                    <a:off x="755576" y="3780909"/>
                    <a:ext cx="3672408" cy="80021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1400" b="1" dirty="0" smtClean="0">
                        <a:solidFill>
                          <a:schemeClr val="accent6"/>
                        </a:solidFill>
                      </a:rPr>
                      <a:t>Расходы на реализацию мероприятий муниципальных  целевых программ</a:t>
                    </a:r>
                  </a:p>
                  <a:p>
                    <a:endParaRPr lang="ru-RU" dirty="0"/>
                  </a:p>
                </p:txBody>
              </p:sp>
            </p:grpSp>
            <p:grpSp>
              <p:nvGrpSpPr>
                <p:cNvPr id="37" name="Группа 36"/>
                <p:cNvGrpSpPr/>
                <p:nvPr/>
              </p:nvGrpSpPr>
              <p:grpSpPr>
                <a:xfrm>
                  <a:off x="4499992" y="1412776"/>
                  <a:ext cx="1728192" cy="2808312"/>
                  <a:chOff x="4499992" y="1412776"/>
                  <a:chExt cx="1728192" cy="2808312"/>
                </a:xfrm>
              </p:grpSpPr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4499992" y="1412776"/>
                    <a:ext cx="1728192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ru-RU" sz="14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Объем средств, тыс.руб.</a:t>
                    </a:r>
                    <a:endParaRPr lang="ru-RU" sz="1400" b="1" dirty="0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8" name="TextBox 17"/>
                  <p:cNvSpPr txBox="1"/>
                  <p:nvPr/>
                </p:nvSpPr>
                <p:spPr>
                  <a:xfrm>
                    <a:off x="4644008" y="2041103"/>
                    <a:ext cx="144016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ru-RU" sz="1400" b="1" dirty="0" smtClean="0">
                        <a:solidFill>
                          <a:schemeClr val="accent6"/>
                        </a:solidFill>
                      </a:rPr>
                      <a:t>45 137,0</a:t>
                    </a:r>
                    <a:endParaRPr lang="ru-RU" dirty="0"/>
                  </a:p>
                </p:txBody>
              </p:sp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4644008" y="2545159"/>
                    <a:ext cx="144016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ru-RU" sz="1400" b="1" dirty="0" smtClean="0">
                        <a:solidFill>
                          <a:schemeClr val="accent6"/>
                        </a:solidFill>
                      </a:rPr>
                      <a:t>182 427,0</a:t>
                    </a:r>
                    <a:endParaRPr lang="ru-RU" dirty="0"/>
                  </a:p>
                </p:txBody>
              </p:sp>
              <p:sp>
                <p:nvSpPr>
                  <p:cNvPr id="27" name="TextBox 26"/>
                  <p:cNvSpPr txBox="1"/>
                  <p:nvPr/>
                </p:nvSpPr>
                <p:spPr>
                  <a:xfrm>
                    <a:off x="4644008" y="2977207"/>
                    <a:ext cx="144016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ru-RU" sz="1400" b="1" dirty="0" smtClean="0">
                        <a:solidFill>
                          <a:schemeClr val="accent6"/>
                        </a:solidFill>
                      </a:rPr>
                      <a:t>22 550,3</a:t>
                    </a:r>
                    <a:endParaRPr lang="ru-RU" dirty="0"/>
                  </a:p>
                </p:txBody>
              </p:sp>
              <p:sp>
                <p:nvSpPr>
                  <p:cNvPr id="29" name="TextBox 28"/>
                  <p:cNvSpPr txBox="1"/>
                  <p:nvPr/>
                </p:nvSpPr>
                <p:spPr>
                  <a:xfrm>
                    <a:off x="4644008" y="3409255"/>
                    <a:ext cx="144016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ru-RU" sz="1400" b="1" dirty="0" smtClean="0">
                        <a:solidFill>
                          <a:schemeClr val="accent6"/>
                        </a:solidFill>
                      </a:rPr>
                      <a:t>64 969,6</a:t>
                    </a:r>
                    <a:endParaRPr lang="ru-RU" dirty="0"/>
                  </a:p>
                </p:txBody>
              </p:sp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4644008" y="3913311"/>
                    <a:ext cx="144016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ru-RU" sz="1400" b="1" dirty="0" smtClean="0">
                        <a:solidFill>
                          <a:schemeClr val="accent6"/>
                        </a:solidFill>
                      </a:rPr>
                      <a:t>2 928,3</a:t>
                    </a:r>
                    <a:endParaRPr lang="ru-RU" dirty="0"/>
                  </a:p>
                </p:txBody>
              </p:sp>
            </p:grpSp>
            <p:grpSp>
              <p:nvGrpSpPr>
                <p:cNvPr id="38" name="Группа 37"/>
                <p:cNvGrpSpPr/>
                <p:nvPr/>
              </p:nvGrpSpPr>
              <p:grpSpPr>
                <a:xfrm>
                  <a:off x="6588224" y="1412776"/>
                  <a:ext cx="1728192" cy="2808312"/>
                  <a:chOff x="6588224" y="1412776"/>
                  <a:chExt cx="1728192" cy="2808312"/>
                </a:xfrm>
              </p:grpSpPr>
              <p:sp>
                <p:nvSpPr>
                  <p:cNvPr id="10" name="TextBox 9"/>
                  <p:cNvSpPr txBox="1"/>
                  <p:nvPr/>
                </p:nvSpPr>
                <p:spPr>
                  <a:xfrm>
                    <a:off x="6588224" y="1412776"/>
                    <a:ext cx="1728192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ru-RU" sz="14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Темп роста, </a:t>
                    </a:r>
                  </a:p>
                  <a:p>
                    <a:pPr algn="ctr"/>
                    <a:r>
                      <a:rPr lang="ru-RU" sz="14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%</a:t>
                    </a:r>
                    <a:endParaRPr lang="ru-RU" sz="1400" b="1" dirty="0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6732240" y="2041103"/>
                    <a:ext cx="144016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ru-RU" sz="1400" b="1" dirty="0" smtClean="0">
                        <a:solidFill>
                          <a:schemeClr val="accent6"/>
                        </a:solidFill>
                      </a:rPr>
                      <a:t>102,5</a:t>
                    </a:r>
                    <a:endParaRPr lang="ru-RU" dirty="0"/>
                  </a:p>
                </p:txBody>
              </p:sp>
              <p:sp>
                <p:nvSpPr>
                  <p:cNvPr id="21" name="TextBox 20"/>
                  <p:cNvSpPr txBox="1"/>
                  <p:nvPr/>
                </p:nvSpPr>
                <p:spPr>
                  <a:xfrm>
                    <a:off x="6732240" y="2545159"/>
                    <a:ext cx="144016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ru-RU" sz="1400" b="1" dirty="0" smtClean="0">
                        <a:solidFill>
                          <a:schemeClr val="accent6"/>
                        </a:solidFill>
                      </a:rPr>
                      <a:t>108,2</a:t>
                    </a:r>
                    <a:endParaRPr lang="ru-RU" dirty="0"/>
                  </a:p>
                </p:txBody>
              </p:sp>
              <p:sp>
                <p:nvSpPr>
                  <p:cNvPr id="28" name="TextBox 27"/>
                  <p:cNvSpPr txBox="1"/>
                  <p:nvPr/>
                </p:nvSpPr>
                <p:spPr>
                  <a:xfrm>
                    <a:off x="6732240" y="2977207"/>
                    <a:ext cx="144016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ru-RU" sz="1400" b="1" dirty="0" smtClean="0">
                        <a:solidFill>
                          <a:schemeClr val="accent6"/>
                        </a:solidFill>
                      </a:rPr>
                      <a:t>102,9</a:t>
                    </a:r>
                    <a:endParaRPr lang="ru-RU" dirty="0"/>
                  </a:p>
                </p:txBody>
              </p:sp>
              <p:sp>
                <p:nvSpPr>
                  <p:cNvPr id="30" name="TextBox 29"/>
                  <p:cNvSpPr txBox="1"/>
                  <p:nvPr/>
                </p:nvSpPr>
                <p:spPr>
                  <a:xfrm>
                    <a:off x="6732240" y="3409255"/>
                    <a:ext cx="144016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ru-RU" sz="1400" b="1" dirty="0" smtClean="0">
                        <a:solidFill>
                          <a:schemeClr val="accent6"/>
                        </a:solidFill>
                      </a:rPr>
                      <a:t>176,0</a:t>
                    </a:r>
                    <a:endParaRPr lang="ru-RU" dirty="0"/>
                  </a:p>
                </p:txBody>
              </p:sp>
              <p:sp>
                <p:nvSpPr>
                  <p:cNvPr id="34" name="TextBox 33"/>
                  <p:cNvSpPr txBox="1"/>
                  <p:nvPr/>
                </p:nvSpPr>
                <p:spPr>
                  <a:xfrm>
                    <a:off x="6732240" y="3913311"/>
                    <a:ext cx="144016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ru-RU" sz="1400" b="1" dirty="0" smtClean="0">
                        <a:solidFill>
                          <a:schemeClr val="accent6"/>
                        </a:solidFill>
                      </a:rPr>
                      <a:t>93,0</a:t>
                    </a:r>
                    <a:endParaRPr lang="ru-RU" dirty="0"/>
                  </a:p>
                </p:txBody>
              </p:sp>
            </p:grpSp>
            <p:grpSp>
              <p:nvGrpSpPr>
                <p:cNvPr id="40" name="Группа 39"/>
                <p:cNvGrpSpPr/>
                <p:nvPr/>
              </p:nvGrpSpPr>
              <p:grpSpPr>
                <a:xfrm>
                  <a:off x="827584" y="1916832"/>
                  <a:ext cx="7704856" cy="2376264"/>
                  <a:chOff x="827584" y="1916832"/>
                  <a:chExt cx="7704856" cy="2376264"/>
                </a:xfrm>
              </p:grpSpPr>
              <p:cxnSp>
                <p:nvCxnSpPr>
                  <p:cNvPr id="11" name="Прямая соединительная линия 10"/>
                  <p:cNvCxnSpPr/>
                  <p:nvPr/>
                </p:nvCxnSpPr>
                <p:spPr>
                  <a:xfrm>
                    <a:off x="827584" y="1916832"/>
                    <a:ext cx="7704856" cy="0"/>
                  </a:xfrm>
                  <a:prstGeom prst="line">
                    <a:avLst/>
                  </a:prstGeom>
                  <a:ln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Прямая соединительная линия 11"/>
                  <p:cNvCxnSpPr/>
                  <p:nvPr/>
                </p:nvCxnSpPr>
                <p:spPr>
                  <a:xfrm>
                    <a:off x="827584" y="2420888"/>
                    <a:ext cx="7704856" cy="0"/>
                  </a:xfrm>
                  <a:prstGeom prst="line">
                    <a:avLst/>
                  </a:prstGeom>
                  <a:ln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Прямая соединительная линия 12"/>
                  <p:cNvCxnSpPr/>
                  <p:nvPr/>
                </p:nvCxnSpPr>
                <p:spPr>
                  <a:xfrm>
                    <a:off x="827584" y="2924944"/>
                    <a:ext cx="7704856" cy="0"/>
                  </a:xfrm>
                  <a:prstGeom prst="line">
                    <a:avLst/>
                  </a:prstGeom>
                  <a:ln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Прямая соединительная линия 21"/>
                  <p:cNvCxnSpPr/>
                  <p:nvPr/>
                </p:nvCxnSpPr>
                <p:spPr>
                  <a:xfrm>
                    <a:off x="827584" y="3284984"/>
                    <a:ext cx="7704856" cy="0"/>
                  </a:xfrm>
                  <a:prstGeom prst="line">
                    <a:avLst/>
                  </a:prstGeom>
                  <a:ln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Прямая соединительная линия 24"/>
                  <p:cNvCxnSpPr/>
                  <p:nvPr/>
                </p:nvCxnSpPr>
                <p:spPr>
                  <a:xfrm>
                    <a:off x="827584" y="3789040"/>
                    <a:ext cx="7704856" cy="0"/>
                  </a:xfrm>
                  <a:prstGeom prst="line">
                    <a:avLst/>
                  </a:prstGeom>
                  <a:ln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Прямая соединительная линия 30"/>
                  <p:cNvCxnSpPr/>
                  <p:nvPr/>
                </p:nvCxnSpPr>
                <p:spPr>
                  <a:xfrm>
                    <a:off x="827584" y="4293096"/>
                    <a:ext cx="7704856" cy="0"/>
                  </a:xfrm>
                  <a:prstGeom prst="line">
                    <a:avLst/>
                  </a:prstGeom>
                  <a:ln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342900" y="2298576"/>
            <a:ext cx="8458200" cy="914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Спасибо за внимание!</a:t>
            </a:r>
            <a:endParaRPr kumimoji="0" lang="ru-RU" sz="3200" b="1" i="0" u="none" strike="noStrike" kern="1200" cap="none" spc="0" normalizeH="0" baseline="0" noProof="0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2039</TotalTime>
  <Words>478</Words>
  <Application>Microsoft Office PowerPoint</Application>
  <PresentationFormat>Экран (4:3)</PresentationFormat>
  <Paragraphs>112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Слайд 1</vt:lpstr>
      <vt:lpstr>Основные приоритеты бюджетного планирования  в 2024 году</vt:lpstr>
      <vt:lpstr>Основные параметры проекта районного бюджета на 2024 год</vt:lpstr>
      <vt:lpstr>Налоговые и неналоговые доходы  районного бюджета в 2024 году</vt:lpstr>
      <vt:lpstr>БЕЗВОЗМЕЗДНЫЕ ПОСТУПЛЕНИЯ В районнЫЙ бюджет в 2024 году</vt:lpstr>
      <vt:lpstr>РАСХОДЫ РАЙОННОГО БЮДЖЕТА В 2024 году</vt:lpstr>
      <vt:lpstr>ОТДЕЛЬНЫЕ НАПРАВЛЕНИЯ РАСХОДОВ РАЙОННОГО БЮДЖЕТА В 2024 году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Ноябрь 2021 г.</dc:title>
  <dc:creator>Fin12</dc:creator>
  <cp:lastModifiedBy>Fin12</cp:lastModifiedBy>
  <cp:revision>186</cp:revision>
  <dcterms:created xsi:type="dcterms:W3CDTF">2021-11-29T03:05:53Z</dcterms:created>
  <dcterms:modified xsi:type="dcterms:W3CDTF">2023-12-18T01:07:08Z</dcterms:modified>
</cp:coreProperties>
</file>