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8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7C80"/>
    <a:srgbClr val="990099"/>
    <a:srgbClr val="FFFF00"/>
    <a:srgbClr val="FF9900"/>
    <a:srgbClr val="FF99CC"/>
    <a:srgbClr val="CC3300"/>
    <a:srgbClr val="990000"/>
    <a:srgbClr val="FF5050"/>
    <a:srgbClr val="CC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2%20&#1075;&#1086;&#1076;\&#1055;&#1088;&#1086;&#1077;&#1082;&#1090;%20&#1073;&#1102;&#1076;&#1078;&#1077;&#1090;&#1072;%20&#1085;&#1072;%202022%20&#1075;&#1086;&#1076;%20&#1082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3%20&#1075;&#1086;&#1076;\&#1050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2%20&#1075;&#1086;&#1076;\&#1055;&#1088;&#1086;&#1077;&#1082;&#1090;%20&#1073;&#1102;&#1076;&#1078;&#1077;&#1090;&#1072;%20&#1085;&#1072;%202022%20&#1075;&#1086;&#1076;%20&#1087;&#1086;&#1089;&#1083;&#1077;%20&#1087;&#1091;&#1073;&#1083;&#1080;&#1095;&#1085;.&#1089;&#1083;&#1091;&#1096;\&#1057;&#1083;&#1072;&#1081;&#1076;&#1099;%20&#1082;%20&#1076;&#1086;&#1082;&#1083;&#1072;&#1076;&#1091;\&#1044;&#1080;&#1072;&#1075;&#1088;&#1072;&#1084;&#1084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3%20&#1075;&#1086;&#1076;\&#1054;&#1082;&#1086;&#1085;&#1095;&#1072;&#1090;&#1077;&#1083;&#1100;&#1085;&#1099;&#1081;%20&#1082;%20&#1089;&#1077;&#1089;&#1089;&#1080;&#1080;\&#1057;&#1083;&#1072;&#1081;&#1076;&#1099;%20&#1082;%20&#1076;&#1086;&#1082;&#1083;&#1072;&#1076;&#1091;\&#1044;&#1080;&#1072;&#1075;&#1088;&#1072;&#1084;&#1084;&#109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3%20&#1075;&#1086;&#1076;\&#1054;&#1082;&#1086;&#1085;&#1095;&#1072;&#1090;&#1077;&#1083;&#1100;&#1085;&#1099;&#1081;%20&#1082;%20&#1089;&#1077;&#1089;&#1089;&#1080;&#1080;\&#1057;&#1083;&#1072;&#1081;&#1076;&#1099;%20&#1082;%20&#1076;&#1086;&#1082;&#1083;&#1072;&#1076;&#1091;\&#1044;&#1080;&#1072;&#1075;&#1088;&#1072;&#1084;&#1084;&#109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3%20&#1075;&#1086;&#1076;\&#1050;%20&#1087;&#1091;&#1073;&#1083;&#1080;&#1095;&#1085;&#1099;&#1084;%20&#1089;&#1083;&#1091;&#1096;&#1072;&#1085;&#1080;&#1103;&#1084;\&#1057;&#1083;&#1072;&#1081;&#1076;&#1099;%20&#1082;%20&#1076;&#1086;&#1082;&#1083;&#1072;&#1076;&#1091;\&#1044;&#1080;&#1072;&#1075;&#1088;&#1072;&#1084;&#1084;&#109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2%20&#1075;&#1086;&#1076;\&#1055;&#1088;&#1086;&#1077;&#1082;&#1090;%20&#1073;&#1102;&#1076;&#1078;&#1077;&#1090;&#1072;%20&#1085;&#1072;%202022%20&#1075;&#1086;&#1076;%20&#1087;&#1086;&#1089;&#1083;&#1077;%20&#1087;&#1091;&#1073;&#1083;&#1080;&#1095;&#1085;.&#1089;&#1083;&#1091;&#1096;\&#1057;&#1083;&#1072;&#1081;&#1076;&#1099;%20&#1082;%20&#1076;&#1086;&#1082;&#1083;&#1072;&#1076;&#1091;\&#1044;&#1080;&#1072;&#1075;&#1088;&#1072;&#1084;&#1084;&#109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200\&#1089;&#1077;&#1088;&#1074;&#1077;&#1088;\&#1060;&#1040;&#1049;&#1051;&#1067;%20&#1055;&#1054;&#1051;&#1068;&#1047;&#1054;&#1042;&#1040;&#1058;&#1045;&#1051;&#1045;&#1049;\&#1041;&#1102;&#1076;&#1078;&#1077;&#1090;&#1085;&#1099;&#1081;%20&#1086;&#1090;&#1076;&#1077;&#1083;\&#1055;&#1072;&#1087;&#1082;&#1072;%20&#1041;&#1070;&#1044;&#1046;&#1045;&#1058;&#1054;&#1042;\&#1041;&#1070;&#1044;&#1046;&#1045;&#1058;\&#1041;&#1102;&#1076;&#1078;&#1077;&#1090;%202023%20&#1075;&#1086;&#1076;\&#1054;&#1082;&#1086;&#1085;&#1095;&#1072;&#1090;&#1077;&#1083;&#1100;&#1085;&#1099;&#1081;%20&#1082;%20&#1089;&#1077;&#1089;&#1089;&#1080;&#1080;\&#1057;&#1083;&#1072;&#1081;&#1076;&#1099;%20&#1082;%20&#1076;&#1086;&#1082;&#1083;&#1072;&#1076;&#1091;\&#1044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4241587304601339"/>
          <c:y val="0.17012323011193156"/>
          <c:w val="0.7628373793947959"/>
          <c:h val="0.73150241869990462"/>
        </c:manualLayout>
      </c:layout>
      <c:pie3DChart>
        <c:varyColors val="1"/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1" cap="none" spc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  <a:latin typeface="+mj-lt"/>
                <a:cs typeface="Aharoni" pitchFamily="2" charset="-79"/>
              </a:defRPr>
            </a:pPr>
            <a:r>
              <a:rPr lang="ru-RU" sz="1600" b="1" i="0" cap="none" spc="0" baseline="0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  <a:latin typeface="+mj-lt"/>
                <a:cs typeface="Arial" pitchFamily="34" charset="0"/>
              </a:rPr>
              <a:t>Налоговые доходы – 107 023,0 тыс.руб.</a:t>
            </a:r>
            <a:endParaRPr lang="ru-RU" sz="1600" b="1" cap="none" spc="0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2"/>
              </a:solidFill>
              <a:effectLst/>
              <a:latin typeface="+mj-lt"/>
              <a:cs typeface="Arial" pitchFamily="34" charset="0"/>
            </a:endParaRPr>
          </a:p>
        </c:rich>
      </c:tx>
      <c:layout>
        <c:manualLayout>
          <c:xMode val="edge"/>
          <c:yMode val="edge"/>
          <c:x val="0.45940737095363082"/>
          <c:y val="2.180187049923748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3880883639545069"/>
          <c:y val="0.20410610942218541"/>
          <c:w val="0.41744083552055988"/>
          <c:h val="0.57913546222136925"/>
        </c:manualLayout>
      </c:layout>
      <c:pie3DChart>
        <c:varyColors val="1"/>
        <c:ser>
          <c:idx val="0"/>
          <c:order val="0"/>
          <c:tx>
            <c:strRef>
              <c:f>Лист1!$A$26</c:f>
              <c:strCache>
                <c:ptCount val="1"/>
                <c:pt idx="0">
                  <c:v>Налоговые доходы </c:v>
                </c:pt>
              </c:strCache>
            </c:strRef>
          </c:tx>
          <c:explosion val="23"/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990099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explosion val="31"/>
          </c:dPt>
          <c:dLbls>
            <c:dLbl>
              <c:idx val="0"/>
              <c:layout>
                <c:manualLayout>
                  <c:x val="-2.8006999125109407E-2"/>
                  <c:y val="-0.33601443273979703"/>
                </c:manualLayout>
              </c:layout>
              <c:tx>
                <c:rich>
                  <a:bodyPr/>
                  <a:lstStyle/>
                  <a:p>
                    <a:pPr>
                      <a:defRPr sz="1300"/>
                    </a:pPr>
                    <a:r>
                      <a:rPr lang="en-US" sz="1300" b="1" dirty="0" smtClean="0"/>
                      <a:t>69</a:t>
                    </a:r>
                    <a:r>
                      <a:rPr lang="ru-RU" sz="1300" b="1" dirty="0" smtClean="0"/>
                      <a:t> </a:t>
                    </a:r>
                    <a:r>
                      <a:rPr lang="en-US" sz="1300" b="1" dirty="0" smtClean="0"/>
                      <a:t>600</a:t>
                    </a:r>
                    <a:r>
                      <a:rPr lang="ru-RU" sz="1300" b="1" dirty="0" smtClean="0"/>
                      <a:t> </a:t>
                    </a:r>
                    <a:r>
                      <a:rPr lang="ru-RU" sz="1300" b="0" dirty="0" smtClean="0"/>
                      <a:t>тыс.руб.</a:t>
                    </a:r>
                    <a:r>
                      <a:rPr lang="en-US" sz="1300" dirty="0" smtClean="0"/>
                      <a:t>;</a:t>
                    </a:r>
                    <a:endParaRPr lang="ru-RU" sz="1300" dirty="0" smtClean="0"/>
                  </a:p>
                  <a:p>
                    <a:pPr>
                      <a:defRPr sz="1300"/>
                    </a:pPr>
                    <a:r>
                      <a:rPr lang="en-US" sz="1300" b="1" dirty="0" smtClean="0"/>
                      <a:t>65</a:t>
                    </a:r>
                    <a:r>
                      <a:rPr lang="en-US" sz="1300" dirty="0"/>
                      <a:t>%</a:t>
                    </a:r>
                  </a:p>
                </c:rich>
              </c:tx>
              <c:spPr/>
              <c:dLblPos val="bestFit"/>
              <c:showVal val="1"/>
              <c:showPercent val="1"/>
            </c:dLbl>
            <c:dLbl>
              <c:idx val="1"/>
              <c:layout>
                <c:manualLayout>
                  <c:x val="7.2251756040054904E-2"/>
                  <c:y val="0.18353453151670046"/>
                </c:manualLayout>
              </c:layout>
              <c:tx>
                <c:rich>
                  <a:bodyPr/>
                  <a:lstStyle/>
                  <a:p>
                    <a:r>
                      <a:rPr lang="en-US" sz="1300" b="1" dirty="0" smtClean="0"/>
                      <a:t>8</a:t>
                    </a:r>
                    <a:r>
                      <a:rPr lang="ru-RU" sz="1300" b="1" dirty="0" smtClean="0"/>
                      <a:t> </a:t>
                    </a:r>
                    <a:r>
                      <a:rPr lang="en-US" sz="1300" b="1" dirty="0" smtClean="0"/>
                      <a:t>434</a:t>
                    </a:r>
                    <a:r>
                      <a:rPr lang="ru-RU" sz="1300" b="1" dirty="0" smtClean="0"/>
                      <a:t> </a:t>
                    </a:r>
                    <a:r>
                      <a:rPr lang="ru-RU" sz="1300" b="0" dirty="0" smtClean="0"/>
                      <a:t>тыс.руб.</a:t>
                    </a:r>
                    <a:r>
                      <a:rPr lang="en-US" sz="1300" b="0" dirty="0" smtClean="0"/>
                      <a:t>;</a:t>
                    </a:r>
                    <a:endParaRPr lang="ru-RU" sz="1300" b="0" dirty="0" smtClean="0"/>
                  </a:p>
                  <a:p>
                    <a:r>
                      <a:rPr lang="en-US" sz="1300" b="1" dirty="0" smtClean="0"/>
                      <a:t> </a:t>
                    </a:r>
                    <a:r>
                      <a:rPr lang="en-US" sz="1300" b="1" dirty="0"/>
                      <a:t>8</a:t>
                    </a:r>
                    <a:r>
                      <a:rPr lang="en-US" sz="1300" b="0" dirty="0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2"/>
              <c:layout>
                <c:manualLayout>
                  <c:x val="0"/>
                  <c:y val="-2.494198876892471E-2"/>
                </c:manualLayout>
              </c:layout>
              <c:tx>
                <c:rich>
                  <a:bodyPr/>
                  <a:lstStyle/>
                  <a:p>
                    <a:pPr>
                      <a:defRPr sz="1300"/>
                    </a:pPr>
                    <a:r>
                      <a:rPr lang="ru-RU" sz="1300" dirty="0" smtClean="0"/>
                      <a:t> </a:t>
                    </a:r>
                    <a:r>
                      <a:rPr lang="en-US" sz="1300" b="1" dirty="0" smtClean="0"/>
                      <a:t>13</a:t>
                    </a:r>
                    <a:r>
                      <a:rPr lang="ru-RU" sz="1300" b="1" dirty="0" smtClean="0"/>
                      <a:t> </a:t>
                    </a:r>
                    <a:r>
                      <a:rPr lang="en-US" sz="1300" b="1" dirty="0" smtClean="0"/>
                      <a:t>589</a:t>
                    </a:r>
                    <a:r>
                      <a:rPr lang="ru-RU" sz="1300" b="1" dirty="0" smtClean="0"/>
                      <a:t> </a:t>
                    </a:r>
                    <a:r>
                      <a:rPr lang="ru-RU" sz="1300" dirty="0" smtClean="0"/>
                      <a:t>тыс.руб.</a:t>
                    </a:r>
                    <a:r>
                      <a:rPr lang="en-US" sz="1300" dirty="0" smtClean="0"/>
                      <a:t>;</a:t>
                    </a:r>
                    <a:endParaRPr lang="ru-RU" sz="1300" dirty="0" smtClean="0"/>
                  </a:p>
                  <a:p>
                    <a:pPr>
                      <a:defRPr sz="1300"/>
                    </a:pPr>
                    <a:r>
                      <a:rPr lang="en-US" sz="1300" dirty="0" smtClean="0"/>
                      <a:t> </a:t>
                    </a:r>
                    <a:r>
                      <a:rPr lang="en-US" sz="1300" b="1" dirty="0"/>
                      <a:t>13</a:t>
                    </a:r>
                    <a:r>
                      <a:rPr lang="en-US" sz="1300" dirty="0"/>
                      <a:t>%</a:t>
                    </a:r>
                  </a:p>
                </c:rich>
              </c:tx>
              <c:spPr/>
              <c:dLblPos val="bestFit"/>
              <c:showVal val="1"/>
              <c:showPercent val="1"/>
            </c:dLbl>
            <c:dLbl>
              <c:idx val="3"/>
              <c:layout>
                <c:manualLayout>
                  <c:x val="0"/>
                  <c:y val="-4.4943809621325374E-2"/>
                </c:manualLayout>
              </c:layout>
              <c:tx>
                <c:rich>
                  <a:bodyPr/>
                  <a:lstStyle/>
                  <a:p>
                    <a:pPr>
                      <a:defRPr sz="1300"/>
                    </a:pPr>
                    <a:r>
                      <a:rPr lang="ru-RU" sz="1300" dirty="0" smtClean="0"/>
                      <a:t> </a:t>
                    </a:r>
                    <a:r>
                      <a:rPr lang="en-US" sz="1300" b="1" dirty="0" smtClean="0"/>
                      <a:t>9</a:t>
                    </a:r>
                    <a:r>
                      <a:rPr lang="ru-RU" sz="1300" b="1" dirty="0" smtClean="0"/>
                      <a:t> </a:t>
                    </a:r>
                    <a:r>
                      <a:rPr lang="en-US" sz="1300" b="1" dirty="0" smtClean="0"/>
                      <a:t>100</a:t>
                    </a:r>
                    <a:r>
                      <a:rPr lang="ru-RU" sz="1300" b="1" dirty="0" smtClean="0"/>
                      <a:t> </a:t>
                    </a:r>
                    <a:r>
                      <a:rPr lang="ru-RU" sz="1300" dirty="0" smtClean="0"/>
                      <a:t>тыс.руб.</a:t>
                    </a:r>
                    <a:r>
                      <a:rPr lang="en-US" sz="1300" dirty="0" smtClean="0"/>
                      <a:t>;</a:t>
                    </a:r>
                    <a:endParaRPr lang="ru-RU" sz="1300" dirty="0" smtClean="0"/>
                  </a:p>
                  <a:p>
                    <a:pPr>
                      <a:defRPr sz="1300"/>
                    </a:pPr>
                    <a:r>
                      <a:rPr lang="en-US" sz="1300" b="1" dirty="0" smtClean="0"/>
                      <a:t>8</a:t>
                    </a:r>
                    <a:r>
                      <a:rPr lang="en-US" sz="1300" dirty="0"/>
                      <a:t>%</a:t>
                    </a:r>
                  </a:p>
                </c:rich>
              </c:tx>
              <c:spPr/>
              <c:dLblPos val="bestFit"/>
              <c:showVal val="1"/>
              <c:showPercent val="1"/>
            </c:dLbl>
            <c:dLbl>
              <c:idx val="4"/>
              <c:layout>
                <c:manualLayout>
                  <c:x val="3.3991907261592368E-2"/>
                  <c:y val="-4.5179007888012462E-2"/>
                </c:manualLayout>
              </c:layout>
              <c:tx>
                <c:rich>
                  <a:bodyPr/>
                  <a:lstStyle/>
                  <a:p>
                    <a:pPr>
                      <a:defRPr sz="1300"/>
                    </a:pPr>
                    <a:r>
                      <a:rPr lang="en-US" b="1" dirty="0" smtClean="0"/>
                      <a:t>4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400</a:t>
                    </a:r>
                    <a:r>
                      <a:rPr lang="ru-RU" b="1" dirty="0" smtClean="0"/>
                      <a:t> </a:t>
                    </a:r>
                    <a:r>
                      <a:rPr lang="ru-RU" b="0" dirty="0" smtClean="0"/>
                      <a:t>тыс.руб.</a:t>
                    </a:r>
                    <a:r>
                      <a:rPr lang="en-US" dirty="0" smtClean="0"/>
                      <a:t>;</a:t>
                    </a:r>
                    <a:endParaRPr lang="ru-RU" dirty="0" smtClean="0"/>
                  </a:p>
                  <a:p>
                    <a:pPr>
                      <a:defRPr sz="1300"/>
                    </a:pPr>
                    <a:r>
                      <a:rPr lang="en-US" b="1" dirty="0" smtClean="0"/>
                      <a:t> </a:t>
                    </a:r>
                    <a:r>
                      <a:rPr lang="en-US" b="1" dirty="0"/>
                      <a:t>4</a:t>
                    </a:r>
                    <a:r>
                      <a:rPr lang="en-US" dirty="0"/>
                      <a:t>%</a:t>
                    </a:r>
                  </a:p>
                </c:rich>
              </c:tx>
              <c:spPr/>
              <c:dLblPos val="bestFit"/>
              <c:showVal val="1"/>
              <c:showPercent val="1"/>
            </c:dLbl>
            <c:dLbl>
              <c:idx val="5"/>
              <c:layout>
                <c:manualLayout>
                  <c:x val="9.0177602799650231E-2"/>
                  <c:y val="1.2056741170173008E-4"/>
                </c:manualLayout>
              </c:layout>
              <c:tx>
                <c:rich>
                  <a:bodyPr/>
                  <a:lstStyle/>
                  <a:p>
                    <a:pPr>
                      <a:defRPr sz="1300"/>
                    </a:pPr>
                    <a:r>
                      <a:rPr lang="ru-RU" sz="1300" dirty="0" smtClean="0"/>
                      <a:t> </a:t>
                    </a:r>
                    <a:r>
                      <a:rPr lang="en-US" sz="1300" b="1" dirty="0" smtClean="0"/>
                      <a:t>1</a:t>
                    </a:r>
                    <a:r>
                      <a:rPr lang="ru-RU" sz="1300" b="1" dirty="0" smtClean="0"/>
                      <a:t> </a:t>
                    </a:r>
                    <a:r>
                      <a:rPr lang="en-US" sz="1300" b="1" dirty="0" smtClean="0"/>
                      <a:t>900</a:t>
                    </a:r>
                    <a:r>
                      <a:rPr lang="ru-RU" sz="1300" b="1" dirty="0" smtClean="0"/>
                      <a:t> </a:t>
                    </a:r>
                    <a:r>
                      <a:rPr lang="ru-RU" sz="1300" dirty="0" smtClean="0"/>
                      <a:t>тыс.руб.</a:t>
                    </a:r>
                    <a:r>
                      <a:rPr lang="en-US" sz="1300" dirty="0" smtClean="0"/>
                      <a:t>;</a:t>
                    </a:r>
                    <a:endParaRPr lang="ru-RU" sz="1300" dirty="0" smtClean="0"/>
                  </a:p>
                  <a:p>
                    <a:pPr>
                      <a:defRPr sz="1300"/>
                    </a:pPr>
                    <a:r>
                      <a:rPr lang="en-US" sz="1300" b="1" dirty="0" smtClean="0"/>
                      <a:t>2</a:t>
                    </a:r>
                    <a:r>
                      <a:rPr lang="en-US" sz="1300" dirty="0"/>
                      <a:t>%</a:t>
                    </a:r>
                  </a:p>
                </c:rich>
              </c:tx>
              <c:spPr/>
              <c:dLblPos val="bestFit"/>
              <c:showVal val="1"/>
              <c:showPercent val="1"/>
            </c:dLbl>
            <c:dLbl>
              <c:idx val="6"/>
              <c:layout>
                <c:manualLayout>
                  <c:x val="5.8419243986254303E-2"/>
                  <c:y val="1.7977523848530224E-2"/>
                </c:manualLayout>
              </c:layout>
              <c:dLblPos val="bestFit"/>
              <c:showVal val="1"/>
              <c:showPercent val="1"/>
            </c:dLbl>
            <c:dLblPos val="outEnd"/>
            <c:showVal val="1"/>
            <c:showPercent val="1"/>
            <c:showLeaderLines val="1"/>
          </c:dLbls>
          <c:cat>
            <c:strRef>
              <c:f>Лист1!$A$27:$A$32</c:f>
              <c:strCache>
                <c:ptCount val="6"/>
                <c:pt idx="0">
                  <c:v>НДФЛ</c:v>
                </c:pt>
                <c:pt idx="1">
                  <c:v>Акцизы</c:v>
                </c:pt>
                <c:pt idx="2">
                  <c:v>ЕСХН</c:v>
                </c:pt>
                <c:pt idx="3">
                  <c:v>УСН</c:v>
                </c:pt>
                <c:pt idx="4">
                  <c:v>Налог, взимаемый в связи с применением патентной системы налогообложения</c:v>
                </c:pt>
                <c:pt idx="5">
                  <c:v>Госпошлина</c:v>
                </c:pt>
              </c:strCache>
            </c:strRef>
          </c:cat>
          <c:val>
            <c:numRef>
              <c:f>Лист1!$B$27:$B$32</c:f>
              <c:numCache>
                <c:formatCode>General</c:formatCode>
                <c:ptCount val="6"/>
                <c:pt idx="0">
                  <c:v>69600</c:v>
                </c:pt>
                <c:pt idx="1">
                  <c:v>8434</c:v>
                </c:pt>
                <c:pt idx="2">
                  <c:v>13589</c:v>
                </c:pt>
                <c:pt idx="3">
                  <c:v>9100</c:v>
                </c:pt>
                <c:pt idx="4">
                  <c:v>4400</c:v>
                </c:pt>
                <c:pt idx="5">
                  <c:v>1900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077132545931836"/>
          <c:y val="0.18150792588702297"/>
          <c:w val="0.35922867454068286"/>
          <c:h val="0.725980257244145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8340870288788872"/>
          <c:y val="0.21404181510628498"/>
          <c:w val="0.37559262122802733"/>
          <c:h val="0.63253319128950591"/>
        </c:manualLayout>
      </c:layout>
      <c:doughnutChart>
        <c:varyColors val="1"/>
        <c:ser>
          <c:idx val="0"/>
          <c:order val="0"/>
          <c:tx>
            <c:strRef>
              <c:f>Лист1!$A$3</c:f>
              <c:strCache>
                <c:ptCount val="1"/>
                <c:pt idx="0">
                  <c:v>Доходы районного бюджета</c:v>
                </c:pt>
              </c:strCache>
            </c:strRef>
          </c:tx>
          <c:explosion val="11"/>
          <c:dPt>
            <c:idx val="0"/>
            <c:spPr>
              <a:solidFill>
                <a:srgbClr val="0099CC"/>
              </a:solidFill>
            </c:spPr>
          </c:dPt>
          <c:dPt>
            <c:idx val="1"/>
            <c:explosion val="42"/>
            <c:spPr>
              <a:solidFill>
                <a:srgbClr val="CC3300"/>
              </a:solidFill>
            </c:spPr>
          </c:dPt>
          <c:dLbls>
            <c:dLbl>
              <c:idx val="0"/>
              <c:layout>
                <c:manualLayout>
                  <c:x val="0"/>
                  <c:y val="-4.849345720166032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
</a:t>
                    </a:r>
                    <a:r>
                      <a:rPr lang="ru-RU" sz="1100" b="1" dirty="0" smtClean="0"/>
                      <a:t>15%</a:t>
                    </a:r>
                    <a:endParaRPr lang="ru-RU" sz="1100" b="1" dirty="0"/>
                  </a:p>
                </c:rich>
              </c:tx>
              <c:showCatName val="1"/>
              <c:showPercent val="1"/>
            </c:dLbl>
            <c:dLbl>
              <c:idx val="1"/>
              <c:delete val="1"/>
            </c:dLbl>
            <c:showCatName val="1"/>
            <c:showPercent val="1"/>
            <c:showLeaderLines val="1"/>
          </c:dLbls>
          <c:cat>
            <c:strRef>
              <c:f>Лист1!$A$4:$A$5</c:f>
              <c:strCache>
                <c:ptCount val="2"/>
                <c:pt idx="0">
                  <c:v>налоговые и ненгалоговые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Лист1!$B$4:$B$5</c:f>
              <c:numCache>
                <c:formatCode>General</c:formatCode>
                <c:ptCount val="2"/>
                <c:pt idx="0">
                  <c:v>123500</c:v>
                </c:pt>
                <c:pt idx="1">
                  <c:v>530695.30000000005</c:v>
                </c:pt>
              </c:numCache>
            </c:numRef>
          </c:val>
        </c:ser>
        <c:dLbls>
          <c:showCatName val="1"/>
          <c:showPercent val="1"/>
        </c:dLbls>
        <c:firstSliceAng val="85"/>
        <c:holeSize val="50"/>
      </c:doughnutChart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 b="1" cap="none" spc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defRPr>
            </a:pPr>
            <a:r>
              <a:rPr lang="ru-RU" sz="1600" b="1" cap="none" spc="0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rPr>
              <a:t>Неналоговые доходы – 31 475,0 тыс.руб.</a:t>
            </a:r>
            <a:endParaRPr lang="ru-RU" sz="1600" b="1" cap="none" spc="0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2"/>
              </a:solidFill>
              <a:effectLst/>
            </a:endParaRPr>
          </a:p>
        </c:rich>
      </c:tx>
      <c:layout>
        <c:manualLayout>
          <c:xMode val="edge"/>
          <c:yMode val="edge"/>
          <c:x val="0.45013498143863501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8330551925112412E-2"/>
          <c:y val="0.23100946300084307"/>
          <c:w val="0.50878082261357471"/>
          <c:h val="0.70554742283537131"/>
        </c:manualLayout>
      </c:layout>
      <c:pie3DChart>
        <c:varyColors val="1"/>
      </c:pie3DChart>
    </c:plotArea>
    <c:legend>
      <c:legendPos val="r"/>
      <c:layout>
        <c:manualLayout>
          <c:xMode val="edge"/>
          <c:yMode val="edge"/>
          <c:x val="0.63909354234032889"/>
          <c:y val="0.11982759491369646"/>
          <c:w val="0.33016810089280701"/>
          <c:h val="0.76034481017260724"/>
        </c:manualLayout>
      </c:layout>
      <c:txPr>
        <a:bodyPr/>
        <a:lstStyle/>
        <a:p>
          <a:pPr rtl="0">
            <a:defRPr sz="120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 b="1" cap="none" spc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defRPr>
            </a:pPr>
            <a:r>
              <a:rPr lang="ru-RU" sz="1600" b="1" cap="none" spc="0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rPr>
              <a:t>Неналоговые доходы – 31 475,0 тыс.руб. </a:t>
            </a:r>
            <a:endParaRPr lang="ru-RU" sz="1600" b="1" cap="none" spc="0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2"/>
              </a:solidFill>
              <a:effectLst/>
            </a:endParaRPr>
          </a:p>
        </c:rich>
      </c:tx>
      <c:layout>
        <c:manualLayout>
          <c:xMode val="edge"/>
          <c:yMode val="edge"/>
          <c:x val="0.44201856573375092"/>
          <c:y val="5.4267474554109386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77636006545435E-2"/>
          <c:y val="0.2290710576317731"/>
          <c:w val="0.48299671034668462"/>
          <c:h val="0.68581767268024363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C33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7828960623960859E-2"/>
                  <c:y val="-0.4612735337099296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26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225</a:t>
                    </a:r>
                    <a:r>
                      <a:rPr lang="ru-RU" b="1" dirty="0" smtClean="0"/>
                      <a:t> </a:t>
                    </a:r>
                    <a:r>
                      <a:rPr lang="ru-RU" dirty="0" smtClean="0"/>
                      <a:t>тыс.руб.</a:t>
                    </a:r>
                    <a:r>
                      <a:rPr lang="en-US" dirty="0" smtClean="0"/>
                      <a:t>;</a:t>
                    </a:r>
                    <a:endParaRPr lang="ru-RU" dirty="0" smtClean="0"/>
                  </a:p>
                  <a:p>
                    <a:r>
                      <a:rPr lang="en-US" b="1" dirty="0" smtClean="0"/>
                      <a:t>83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1"/>
              <c:layout>
                <c:manualLayout>
                  <c:x val="-6.5764820857946132E-2"/>
                  <c:y val="2.2611447730878913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4</a:t>
                    </a:r>
                    <a:r>
                      <a:rPr lang="ru-RU" b="1" smtClean="0"/>
                      <a:t> </a:t>
                    </a:r>
                    <a:r>
                      <a:rPr lang="en-US" b="1" smtClean="0"/>
                      <a:t>000</a:t>
                    </a:r>
                    <a:r>
                      <a:rPr lang="ru-RU" b="1" smtClean="0"/>
                      <a:t> </a:t>
                    </a:r>
                    <a:r>
                      <a:rPr lang="ru-RU" smtClean="0"/>
                      <a:t>тыс.руб.</a:t>
                    </a:r>
                    <a:r>
                      <a:rPr lang="en-US" smtClean="0"/>
                      <a:t>;</a:t>
                    </a:r>
                    <a:endParaRPr lang="ru-RU" smtClean="0"/>
                  </a:p>
                  <a:p>
                    <a:r>
                      <a:rPr lang="en-US" b="1" smtClean="0"/>
                      <a:t>13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2"/>
              <c:layout>
                <c:manualLayout>
                  <c:x val="0.1371761162339987"/>
                  <c:y val="-2.44957350417854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250</a:t>
                    </a:r>
                    <a:r>
                      <a:rPr lang="ru-RU" b="1" dirty="0" smtClean="0"/>
                      <a:t> </a:t>
                    </a:r>
                    <a:r>
                      <a:rPr lang="ru-RU" dirty="0" smtClean="0"/>
                      <a:t>тыс.руб.</a:t>
                    </a:r>
                    <a:r>
                      <a:rPr lang="en-US" dirty="0" smtClean="0"/>
                      <a:t>; </a:t>
                    </a:r>
                    <a:r>
                      <a:rPr lang="en-US" b="1" dirty="0"/>
                      <a:t>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Val val="1"/>
              <c:showPercent val="1"/>
            </c:dLbl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dLblPos val="outEnd"/>
            <c:showVal val="1"/>
            <c:showPercent val="1"/>
            <c:showLeaderLines val="1"/>
          </c:dLbls>
          <c:cat>
            <c:strRef>
              <c:f>Лист1!$A$36:$A$38</c:f>
              <c:strCache>
                <c:ptCount val="3"/>
                <c:pt idx="0">
                  <c:v>Доходы от использования имущества, находящегося в муниципальной собственности</c:v>
                </c:pt>
                <c:pt idx="1">
                  <c:v>Доходы от оказания платных услуг (работ) и компенсации затрат</c:v>
                </c:pt>
                <c:pt idx="2">
                  <c:v>Штрафы, санкции, возмещение ущерба, прочие неналоговые доходы</c:v>
                </c:pt>
              </c:strCache>
            </c:strRef>
          </c:cat>
          <c:val>
            <c:numRef>
              <c:f>Лист1!$B$36:$B$38</c:f>
              <c:numCache>
                <c:formatCode>General</c:formatCode>
                <c:ptCount val="3"/>
                <c:pt idx="0">
                  <c:v>26225</c:v>
                </c:pt>
                <c:pt idx="1">
                  <c:v>4000</c:v>
                </c:pt>
                <c:pt idx="2">
                  <c:v>1250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014880644146911"/>
          <c:y val="0.20203132700355228"/>
          <c:w val="0.34230123528534823"/>
          <c:h val="0.73160621042106444"/>
        </c:manualLayout>
      </c:layout>
      <c:txPr>
        <a:bodyPr/>
        <a:lstStyle/>
        <a:p>
          <a:pPr rtl="0">
            <a:defRPr sz="120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1229781988308821"/>
          <c:y val="0.1888247226002667"/>
          <c:w val="0.51248145630877706"/>
          <c:h val="0.78019564990291257"/>
        </c:manualLayout>
      </c:layout>
      <c:doughnutChart>
        <c:varyColors val="1"/>
        <c:ser>
          <c:idx val="0"/>
          <c:order val="0"/>
          <c:tx>
            <c:strRef>
              <c:f>Лист1!$A$43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Pt>
            <c:idx val="0"/>
            <c:spPr>
              <a:solidFill>
                <a:srgbClr val="FF99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11620999082890571"/>
                  <c:y val="-7.244655237311940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FF9900"/>
                        </a:solidFill>
                      </a:rPr>
                      <a:t>Дотации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21 017,1 </a:t>
                    </a:r>
                    <a:r>
                      <a:rPr lang="ru-RU" dirty="0" smtClean="0"/>
                      <a:t>тыс.руб.;</a:t>
                    </a:r>
                  </a:p>
                  <a:p>
                    <a:r>
                      <a:rPr lang="ru-RU" b="1" dirty="0" smtClean="0"/>
                      <a:t> </a:t>
                    </a:r>
                    <a:r>
                      <a:rPr lang="ru-RU" b="1" dirty="0"/>
                      <a:t>3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0.17848250779153194"/>
                  <c:y val="-0.2233334303243204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C00000"/>
                        </a:solidFill>
                      </a:rPr>
                      <a:t>Субсидии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499 096,5 </a:t>
                    </a:r>
                    <a:r>
                      <a:rPr lang="ru-RU" b="0" dirty="0" smtClean="0"/>
                      <a:t>тыс.руб.</a:t>
                    </a:r>
                    <a:r>
                      <a:rPr lang="ru-RU" dirty="0" smtClean="0"/>
                      <a:t>;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b="1" dirty="0"/>
                      <a:t>64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0.14688236394786544"/>
                  <c:y val="-1.250125647414837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0070C0"/>
                        </a:solidFill>
                      </a:rPr>
                      <a:t>Субвенции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246 349,2 </a:t>
                    </a:r>
                    <a:r>
                      <a:rPr lang="ru-RU" dirty="0" smtClean="0"/>
                      <a:t>тыс.руб.; </a:t>
                    </a:r>
                  </a:p>
                  <a:p>
                    <a:r>
                      <a:rPr lang="ru-RU" b="1" dirty="0" smtClean="0"/>
                      <a:t>31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-6.5290948064594095E-2"/>
                  <c:y val="-0.16607835447802649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>
                        <a:solidFill>
                          <a:srgbClr val="00B050"/>
                        </a:solidFill>
                      </a:rPr>
                      <a:t>Иные </a:t>
                    </a:r>
                    <a:r>
                      <a:rPr lang="ru-RU" sz="1200" b="1" dirty="0" err="1" smtClean="0">
                        <a:solidFill>
                          <a:srgbClr val="00B050"/>
                        </a:solidFill>
                      </a:rPr>
                      <a:t>межбюдж</a:t>
                    </a:r>
                    <a:r>
                      <a:rPr lang="ru-RU" sz="1200" b="1" dirty="0" smtClean="0">
                        <a:solidFill>
                          <a:srgbClr val="00B050"/>
                        </a:solidFill>
                      </a:rPr>
                      <a:t>. трансферты, </a:t>
                    </a:r>
                    <a:r>
                      <a:rPr lang="ru-RU" sz="1200" b="1" dirty="0" err="1" smtClean="0">
                        <a:solidFill>
                          <a:srgbClr val="00B050"/>
                        </a:solidFill>
                      </a:rPr>
                      <a:t>проч.безвозмездн</a:t>
                    </a:r>
                    <a:r>
                      <a:rPr lang="ru-RU" sz="1200" b="1" dirty="0" smtClean="0">
                        <a:solidFill>
                          <a:srgbClr val="00B050"/>
                        </a:solidFill>
                      </a:rPr>
                      <a:t>.</a:t>
                    </a:r>
                    <a:r>
                      <a:rPr lang="ru-RU" sz="1200" b="1" baseline="0" dirty="0" smtClean="0">
                        <a:solidFill>
                          <a:srgbClr val="00B050"/>
                        </a:solidFill>
                      </a:rPr>
                      <a:t> поступления</a:t>
                    </a:r>
                    <a:r>
                      <a:rPr lang="ru-RU" dirty="0" smtClean="0"/>
                      <a:t>; </a:t>
                    </a:r>
                  </a:p>
                  <a:p>
                    <a:r>
                      <a:rPr lang="ru-RU" b="1" dirty="0" smtClean="0"/>
                      <a:t>15 664,7 </a:t>
                    </a:r>
                    <a:r>
                      <a:rPr lang="ru-RU" b="0" dirty="0" smtClean="0"/>
                      <a:t>тыс.руб.</a:t>
                    </a:r>
                    <a:r>
                      <a:rPr lang="ru-RU" dirty="0" smtClean="0"/>
                      <a:t>; </a:t>
                    </a:r>
                  </a:p>
                  <a:p>
                    <a:r>
                      <a:rPr lang="ru-RU" b="1" dirty="0" smtClean="0"/>
                      <a:t>2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Лист1!$A$45:$A$48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Лист1!$B$45:$B$48</c:f>
              <c:numCache>
                <c:formatCode>General</c:formatCode>
                <c:ptCount val="4"/>
                <c:pt idx="0">
                  <c:v>21017.1</c:v>
                </c:pt>
                <c:pt idx="1">
                  <c:v>499096.5</c:v>
                </c:pt>
                <c:pt idx="2">
                  <c:v>246349.2</c:v>
                </c:pt>
                <c:pt idx="3">
                  <c:v>15664.7</c:v>
                </c:pt>
              </c:numCache>
            </c:numRef>
          </c:val>
        </c:ser>
        <c:dLbls>
          <c:showVal val="1"/>
          <c:showCatName val="1"/>
        </c:dLbls>
        <c:firstSliceAng val="0"/>
        <c:holeSize val="50"/>
      </c:doughnut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8340870288788894"/>
          <c:y val="0.21404181510628503"/>
          <c:w val="0.37559262122802745"/>
          <c:h val="0.63253319128950591"/>
        </c:manualLayout>
      </c:layout>
      <c:doughnutChart>
        <c:varyColors val="1"/>
        <c:ser>
          <c:idx val="0"/>
          <c:order val="0"/>
          <c:tx>
            <c:strRef>
              <c:f>Лист1!$A$3</c:f>
              <c:strCache>
                <c:ptCount val="1"/>
                <c:pt idx="0">
                  <c:v>Доходы районного бюджета</c:v>
                </c:pt>
              </c:strCache>
            </c:strRef>
          </c:tx>
          <c:dPt>
            <c:idx val="0"/>
            <c:explosion val="45"/>
            <c:spPr>
              <a:solidFill>
                <a:srgbClr val="0099CC"/>
              </a:solidFill>
            </c:spPr>
          </c:dPt>
          <c:dPt>
            <c:idx val="1"/>
            <c:explosion val="7"/>
            <c:spPr>
              <a:solidFill>
                <a:srgbClr val="CC3300"/>
              </a:solidFill>
            </c:spPr>
          </c:dPt>
          <c:dLbls>
            <c:dLbl>
              <c:idx val="0"/>
              <c:layout>
                <c:manualLayout>
                  <c:x val="0.31269745060981957"/>
                  <c:y val="7.668791858570888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
</a:t>
                    </a:r>
                    <a:r>
                      <a:rPr lang="ru-RU" sz="1200" b="1" dirty="0" smtClean="0"/>
                      <a:t>85%</a:t>
                    </a:r>
                    <a:endParaRPr lang="ru-RU" sz="1200" b="1" dirty="0"/>
                  </a:p>
                </c:rich>
              </c:tx>
              <c:showCatName val="1"/>
              <c:showPercent val="1"/>
            </c:dLbl>
            <c:dLbl>
              <c:idx val="1"/>
              <c:delete val="1"/>
            </c:dLbl>
            <c:showCatName val="1"/>
            <c:showPercent val="1"/>
            <c:showLeaderLines val="1"/>
          </c:dLbls>
          <c:cat>
            <c:strRef>
              <c:f>Лист1!$A$4:$A$5</c:f>
              <c:strCache>
                <c:ptCount val="2"/>
                <c:pt idx="0">
                  <c:v>налоговые и ненгалоговые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Лист1!$B$4:$B$5</c:f>
              <c:numCache>
                <c:formatCode>General</c:formatCode>
                <c:ptCount val="2"/>
                <c:pt idx="0">
                  <c:v>123500</c:v>
                </c:pt>
                <c:pt idx="1">
                  <c:v>530695.30000000005</c:v>
                </c:pt>
              </c:numCache>
            </c:numRef>
          </c:val>
        </c:ser>
        <c:dLbls>
          <c:showCatName val="1"/>
          <c:showPercent val="1"/>
        </c:dLbls>
        <c:firstSliceAng val="238"/>
        <c:holeSize val="50"/>
      </c:doughnutChart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821243291808157"/>
          <c:y val="0.29959986809225786"/>
          <c:w val="0.62501581949831675"/>
          <c:h val="0.59740738683356165"/>
        </c:manualLayout>
      </c:layout>
      <c:pie3DChart>
        <c:varyColors val="1"/>
        <c:ser>
          <c:idx val="0"/>
          <c:order val="0"/>
          <c:tx>
            <c:strRef>
              <c:f>Лист1!$A$67</c:f>
              <c:strCache>
                <c:ptCount val="1"/>
                <c:pt idx="0">
                  <c:v>Расходы бюджета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009900"/>
              </a:solidFill>
            </c:spPr>
          </c:dPt>
          <c:dPt>
            <c:idx val="3"/>
            <c:spPr>
              <a:solidFill>
                <a:srgbClr val="FF99CC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solidFill>
                <a:srgbClr val="990099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Pt>
            <c:idx val="8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2.5904851151804388E-2"/>
                  <c:y val="-0.1898046966413317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0070C0"/>
                        </a:solidFill>
                      </a:rPr>
                      <a:t>Образование;</a:t>
                    </a:r>
                    <a:r>
                      <a:rPr lang="ru-RU" dirty="0"/>
                      <a:t> </a:t>
                    </a:r>
                    <a:r>
                      <a:rPr lang="ru-RU" b="1" dirty="0" smtClean="0"/>
                      <a:t>534175,5</a:t>
                    </a:r>
                    <a:r>
                      <a:rPr lang="ru-RU" dirty="0" smtClean="0"/>
                      <a:t> тыс.руб.; </a:t>
                    </a:r>
                  </a:p>
                  <a:p>
                    <a:r>
                      <a:rPr lang="ru-RU" b="1" dirty="0" smtClean="0"/>
                      <a:t>57</a:t>
                    </a:r>
                    <a:r>
                      <a:rPr lang="ru-RU" dirty="0" smtClean="0"/>
                      <a:t> 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3.5580587664172582E-2"/>
                  <c:y val="0.1822700772259698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C00000"/>
                        </a:solidFill>
                      </a:rPr>
                      <a:t>Жилищно-коммунальное хозяйство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211 149,2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23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3.7250933471160222E-2"/>
                  <c:y val="0.1063678109839647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err="1" smtClean="0">
                        <a:solidFill>
                          <a:srgbClr val="009900"/>
                        </a:solidFill>
                      </a:rPr>
                      <a:t>Общегосударствен-ные</a:t>
                    </a:r>
                    <a:r>
                      <a:rPr lang="ru-RU" b="1" dirty="0" smtClean="0">
                        <a:solidFill>
                          <a:srgbClr val="009900"/>
                        </a:solidFill>
                      </a:rPr>
                      <a:t> </a:t>
                    </a:r>
                    <a:r>
                      <a:rPr lang="ru-RU" b="1" dirty="0">
                        <a:solidFill>
                          <a:srgbClr val="009900"/>
                        </a:solidFill>
                      </a:rPr>
                      <a:t>расходы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46 471,6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5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FF7C80"/>
                        </a:solidFill>
                      </a:rPr>
                      <a:t>Культура, кинематография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19 354,5 </a:t>
                    </a:r>
                    <a:r>
                      <a:rPr lang="ru-RU" b="0" dirty="0" smtClean="0"/>
                      <a:t>тыс.руб.</a:t>
                    </a:r>
                    <a:r>
                      <a:rPr lang="ru-RU" dirty="0" smtClean="0"/>
                      <a:t>; </a:t>
                    </a:r>
                    <a:r>
                      <a:rPr lang="ru-RU" b="1" dirty="0"/>
                      <a:t>2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B0F0"/>
                        </a:solidFill>
                      </a:rPr>
                      <a:t>Физическая культура и спорт</a:t>
                    </a:r>
                    <a:r>
                      <a:rPr lang="ru-RU" dirty="0" smtClean="0"/>
                      <a:t>; </a:t>
                    </a:r>
                  </a:p>
                  <a:p>
                    <a:r>
                      <a:rPr lang="ru-RU" b="1" dirty="0" smtClean="0"/>
                      <a:t>11 591,7 </a:t>
                    </a:r>
                    <a:r>
                      <a:rPr lang="ru-RU" b="0" dirty="0" smtClean="0"/>
                      <a:t>тыс.руб.</a:t>
                    </a:r>
                    <a:r>
                      <a:rPr lang="ru-RU" dirty="0" smtClean="0"/>
                      <a:t>; </a:t>
                    </a:r>
                    <a:r>
                      <a:rPr lang="ru-RU" b="1" dirty="0" smtClean="0"/>
                      <a:t>1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990099"/>
                        </a:solidFill>
                      </a:rPr>
                      <a:t>Социальная политика</a:t>
                    </a:r>
                    <a:r>
                      <a:rPr lang="ru-RU"/>
                      <a:t>; </a:t>
                    </a:r>
                    <a:endParaRPr lang="ru-RU" smtClean="0"/>
                  </a:p>
                  <a:p>
                    <a:r>
                      <a:rPr lang="ru-RU" b="1" smtClean="0"/>
                      <a:t>21 916,7 </a:t>
                    </a:r>
                    <a:r>
                      <a:rPr lang="ru-RU" smtClean="0"/>
                      <a:t>тыс.руб.; </a:t>
                    </a:r>
                    <a:r>
                      <a:rPr lang="ru-RU" b="1" dirty="0"/>
                      <a:t>2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FF9900"/>
                        </a:solidFill>
                      </a:rPr>
                      <a:t>Межбюджетные трансферты общего характера</a:t>
                    </a:r>
                    <a:r>
                      <a:rPr lang="ru-RU" dirty="0"/>
                      <a:t>; </a:t>
                    </a:r>
                    <a:r>
                      <a:rPr lang="ru-RU" b="1" dirty="0" smtClean="0"/>
                      <a:t>21 878,8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2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7"/>
              <c:layout>
                <c:manualLayout>
                  <c:x val="0.29269102949913772"/>
                  <c:y val="-9.23839150147337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rgbClr val="7030A0"/>
                        </a:solidFill>
                      </a:rPr>
                      <a:t>Национальная экономика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63 221,1</a:t>
                    </a:r>
                    <a:r>
                      <a:rPr lang="ru-RU" dirty="0" smtClean="0"/>
                      <a:t> тыс.руб.; </a:t>
                    </a:r>
                    <a:r>
                      <a:rPr lang="ru-RU" b="1" dirty="0"/>
                      <a:t>7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8"/>
              <c:layout>
                <c:manualLayout>
                  <c:x val="0.21268240726875756"/>
                  <c:y val="8.0761678011456745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ln w="3175">
                          <a:solidFill>
                            <a:schemeClr val="accent6">
                              <a:lumMod val="50000"/>
                            </a:schemeClr>
                          </a:solidFill>
                        </a:ln>
                        <a:solidFill>
                          <a:srgbClr val="FFFF00"/>
                        </a:solidFill>
                        <a:effectLst/>
                      </a:rPr>
                      <a:t>Прочие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b="1" dirty="0" smtClean="0"/>
                      <a:t>4 666,4 </a:t>
                    </a:r>
                    <a:r>
                      <a:rPr lang="ru-RU" dirty="0" smtClean="0"/>
                      <a:t>тыс.руб.; </a:t>
                    </a:r>
                    <a:r>
                      <a:rPr lang="ru-RU" b="1" dirty="0"/>
                      <a:t>1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Лист1!$A$69:$A$77</c:f>
              <c:strCache>
                <c:ptCount val="9"/>
                <c:pt idx="0">
                  <c:v>Образование</c:v>
                </c:pt>
                <c:pt idx="1">
                  <c:v>Жилищно-коммунальное хозяйство</c:v>
                </c:pt>
                <c:pt idx="2">
                  <c:v>Общегосударственные расходы</c:v>
                </c:pt>
                <c:pt idx="3">
                  <c:v>Культура, кинематография</c:v>
                </c:pt>
                <c:pt idx="4">
                  <c:v>Физическая культура и спорт</c:v>
                </c:pt>
                <c:pt idx="5">
                  <c:v>Социальная политика</c:v>
                </c:pt>
                <c:pt idx="6">
                  <c:v>Межбюджетные трансферты общего характера</c:v>
                </c:pt>
                <c:pt idx="7">
                  <c:v>Национальная экономика</c:v>
                </c:pt>
                <c:pt idx="8">
                  <c:v>Прочие</c:v>
                </c:pt>
              </c:strCache>
            </c:strRef>
          </c:cat>
          <c:val>
            <c:numRef>
              <c:f>Лист1!$B$69:$B$77</c:f>
              <c:numCache>
                <c:formatCode>General</c:formatCode>
                <c:ptCount val="9"/>
                <c:pt idx="0">
                  <c:v>534175.5</c:v>
                </c:pt>
                <c:pt idx="1">
                  <c:v>211149.2</c:v>
                </c:pt>
                <c:pt idx="2">
                  <c:v>46471.6</c:v>
                </c:pt>
                <c:pt idx="3">
                  <c:v>19354.5</c:v>
                </c:pt>
                <c:pt idx="4">
                  <c:v>11591.7</c:v>
                </c:pt>
                <c:pt idx="5">
                  <c:v>21916.7</c:v>
                </c:pt>
                <c:pt idx="6">
                  <c:v>21878.799999999996</c:v>
                </c:pt>
                <c:pt idx="7">
                  <c:v>63221.1</c:v>
                </c:pt>
                <c:pt idx="8">
                  <c:v>4666.4000000000005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0.30612</cdr:x>
      <cdr:y>0.34369</cdr:y>
    </cdr:from>
    <cdr:to>
      <cdr:x>0.5102</cdr:x>
      <cdr:y>0.6228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1080111" y="720075"/>
          <a:ext cx="720075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Franklin Gothic Book"/>
            </a:defRPr>
          </a:lvl9pPr>
        </a:lstStyle>
        <a:p xmlns:a="http://schemas.openxmlformats.org/drawingml/2006/main">
          <a:pPr algn="ctr"/>
          <a:r>
            <a:rPr lang="ru-RU" sz="800" dirty="0" smtClean="0"/>
            <a:t>Доходы бюджета -</a:t>
          </a:r>
          <a:r>
            <a:rPr lang="ru-RU" sz="800" b="1" dirty="0" smtClean="0"/>
            <a:t>920625,5</a:t>
          </a:r>
          <a:r>
            <a:rPr lang="ru-RU" sz="800" dirty="0" smtClean="0"/>
            <a:t> тыс.руб.</a:t>
          </a:r>
          <a:endParaRPr lang="ru-RU" sz="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0.38731</cdr:x>
      <cdr:y>0.36206</cdr:y>
    </cdr:from>
    <cdr:to>
      <cdr:x>0.58553</cdr:x>
      <cdr:y>0.65609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1547666" y="720079"/>
          <a:ext cx="792074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Franklin Gothic Book"/>
            </a:defRPr>
          </a:lvl1pPr>
          <a:lvl2pPr marL="457200" indent="0">
            <a:defRPr sz="1100">
              <a:latin typeface="Franklin Gothic Book"/>
            </a:defRPr>
          </a:lvl2pPr>
          <a:lvl3pPr marL="914400" indent="0">
            <a:defRPr sz="1100">
              <a:latin typeface="Franklin Gothic Book"/>
            </a:defRPr>
          </a:lvl3pPr>
          <a:lvl4pPr marL="1371600" indent="0">
            <a:defRPr sz="1100">
              <a:latin typeface="Franklin Gothic Book"/>
            </a:defRPr>
          </a:lvl4pPr>
          <a:lvl5pPr marL="1828800" indent="0">
            <a:defRPr sz="1100">
              <a:latin typeface="Franklin Gothic Book"/>
            </a:defRPr>
          </a:lvl5pPr>
          <a:lvl6pPr marL="2286000" indent="0">
            <a:defRPr sz="1100">
              <a:latin typeface="Franklin Gothic Book"/>
            </a:defRPr>
          </a:lvl6pPr>
          <a:lvl7pPr marL="2743200" indent="0">
            <a:defRPr sz="1100">
              <a:latin typeface="Franklin Gothic Book"/>
            </a:defRPr>
          </a:lvl7pPr>
          <a:lvl8pPr marL="3200400" indent="0">
            <a:defRPr sz="1100">
              <a:latin typeface="Franklin Gothic Book"/>
            </a:defRPr>
          </a:lvl8pPr>
          <a:lvl9pPr marL="3657600" indent="0">
            <a:defRPr sz="1100">
              <a:latin typeface="Franklin Gothic Book"/>
            </a:defRPr>
          </a:lvl9pPr>
        </a:lstStyle>
        <a:p xmlns:a="http://schemas.openxmlformats.org/drawingml/2006/main">
          <a:pPr algn="ctr"/>
          <a:r>
            <a:rPr lang="ru-RU" sz="800" dirty="0" smtClean="0"/>
            <a:t>Доходы бюджета -</a:t>
          </a:r>
          <a:r>
            <a:rPr lang="ru-RU" sz="800" b="1" dirty="0" smtClean="0"/>
            <a:t>920625,5</a:t>
          </a:r>
        </a:p>
        <a:p xmlns:a="http://schemas.openxmlformats.org/drawingml/2006/main">
          <a:pPr algn="ctr"/>
          <a:r>
            <a:rPr lang="ru-RU" sz="800" dirty="0" smtClean="0"/>
            <a:t>тыс.руб.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2A1EF-A39E-46CD-B04D-FCCBC32140CA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792E3-85CD-4636-9BC5-4C4EF0BD3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792E3-85CD-4636-9BC5-4C4EF0BD326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23.12.2022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900" y="2132856"/>
            <a:ext cx="8458200" cy="914400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Проект решения </a:t>
            </a:r>
            <a:r>
              <a:rPr lang="ru-RU" b="1" dirty="0" err="1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Родинского</a:t>
            </a:r>
            <a:r>
              <a:rPr lang="ru-RU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районного Совета депутатов </a:t>
            </a:r>
          </a:p>
          <a:p>
            <a:pPr algn="ctr"/>
            <a:r>
              <a:rPr lang="ru-RU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«О </a:t>
            </a:r>
            <a:r>
              <a:rPr lang="ru-RU" b="1" dirty="0" err="1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Родинском</a:t>
            </a:r>
            <a:r>
              <a:rPr lang="ru-RU" b="1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районном бюджете Алтайского края на 2023 год»</a:t>
            </a:r>
            <a:endParaRPr lang="ru-RU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Основные параметры проекта районного бюджета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на 2023 год</a:t>
            </a:r>
            <a:endParaRPr lang="ru-RU" sz="2100" b="1" dirty="0">
              <a:solidFill>
                <a:srgbClr val="99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2176" y="1554163"/>
          <a:ext cx="8299648" cy="43231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051176"/>
                <a:gridCol w="1440160"/>
                <a:gridCol w="1368152"/>
                <a:gridCol w="1440160"/>
              </a:tblGrid>
              <a:tr h="361355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Показатели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Бюджет на 2022год*, тыс.руб.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2023 год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тыс.руб.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Темп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к 2022 г., %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74322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Доходы, всего</a:t>
                      </a:r>
                      <a:endParaRPr lang="ru-R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654 195,3</a:t>
                      </a:r>
                      <a:endParaRPr lang="ru-R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920 625,5</a:t>
                      </a:r>
                      <a:endParaRPr lang="ru-RU" sz="1700" b="1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140,7</a:t>
                      </a:r>
                      <a:endParaRPr lang="ru-RU" sz="1700" b="1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700" i="1" dirty="0" smtClean="0"/>
                        <a:t>в том числе:</a:t>
                      </a:r>
                      <a:endParaRPr lang="ru-RU" sz="17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700" dirty="0"/>
                    </a:p>
                  </a:txBody>
                  <a:tcPr anchor="ctr"/>
                </a:tc>
              </a:tr>
              <a:tr h="637272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/>
                        <a:t>Налоговые и неналоговые доходы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123 500,0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138 498,0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112,1</a:t>
                      </a:r>
                      <a:endParaRPr lang="ru-RU" sz="17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/>
                        <a:t>Безвозмездные поступления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530 695,3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/>
                        <a:t>782 127,5</a:t>
                      </a:r>
                      <a:endParaRPr lang="ru-RU" sz="17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/>
                        <a:t>147,4</a:t>
                      </a:r>
                      <a:endParaRPr lang="ru-RU" sz="1700" b="0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Расходы, всего</a:t>
                      </a:r>
                      <a:endParaRPr lang="ru-R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666 545,3</a:t>
                      </a:r>
                      <a:endParaRPr lang="ru-R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934 425,5</a:t>
                      </a:r>
                      <a:endParaRPr lang="ru-R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140,2</a:t>
                      </a:r>
                      <a:endParaRPr lang="ru-RU" sz="1700" b="1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Дефицит</a:t>
                      </a:r>
                      <a:endParaRPr lang="ru-R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-12 350,0</a:t>
                      </a:r>
                      <a:endParaRPr lang="ru-R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-13 800,0</a:t>
                      </a:r>
                      <a:endParaRPr lang="ru-RU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7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609329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* Проект решения </a:t>
            </a:r>
            <a:r>
              <a:rPr lang="ru-RU" sz="1200" dirty="0" err="1" smtClean="0"/>
              <a:t>Родинского</a:t>
            </a:r>
            <a:r>
              <a:rPr lang="ru-RU" sz="1200" dirty="0" smtClean="0"/>
              <a:t> районного Совета депутатов «</a:t>
            </a:r>
            <a:r>
              <a:rPr lang="ru-RU" sz="1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</a:t>
            </a:r>
            <a:r>
              <a:rPr lang="ru-RU" sz="1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Родинском</a:t>
            </a:r>
            <a:r>
              <a:rPr lang="ru-RU" sz="1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районном бюджете Алтайского края на 2022 год» (первоначальный)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Налоговые и неналоговые доходы 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районного бюджета в 2023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96448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6237312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Всего налоговых и неналоговых доходов – 138 498,0тыс.руб.</a:t>
            </a:r>
            <a:endParaRPr lang="ru-RU" sz="1600" b="1" dirty="0">
              <a:solidFill>
                <a:srgbClr val="990000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052736"/>
          <a:ext cx="9144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-396552" y="5085184"/>
          <a:ext cx="3528392" cy="2095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323528" y="3789040"/>
          <a:ext cx="882047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67544" y="3573016"/>
          <a:ext cx="849694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БЕЗВОЗМЕЗДНЫЕ ПОСТУПЛЕНИЯ В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err="1" smtClean="0">
                <a:solidFill>
                  <a:srgbClr val="990000"/>
                </a:solidFill>
              </a:rPr>
              <a:t>районнЫЙ</a:t>
            </a:r>
            <a:r>
              <a:rPr lang="ru-RU" sz="2100" b="1" dirty="0" smtClean="0">
                <a:solidFill>
                  <a:srgbClr val="990000"/>
                </a:solidFill>
              </a:rPr>
              <a:t> бюджет в 2023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6021288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Всего безвозмездных поступлений – 782 127,5 тыс.руб.</a:t>
            </a:r>
            <a:endParaRPr lang="ru-RU" sz="1600" b="1" dirty="0">
              <a:solidFill>
                <a:srgbClr val="99000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43608" y="1196752"/>
          <a:ext cx="734481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0" y="5085184"/>
          <a:ext cx="3995936" cy="19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РАСХОДЫ РАЙОННОГО БЮДЖЕТА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В 2023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6237312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Расходы бюджета всего– 934 425,5 тыс.руб.</a:t>
            </a:r>
            <a:endParaRPr lang="ru-RU" sz="1600" b="1" dirty="0">
              <a:solidFill>
                <a:srgbClr val="99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5445224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Социальные расходы – 587 038,4 тыс.руб. </a:t>
            </a:r>
            <a:endParaRPr lang="ru-RU" sz="14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228184" y="5517232"/>
          <a:ext cx="848995" cy="192786"/>
        </p:xfrm>
        <a:graphic>
          <a:graphicData uri="http://schemas.openxmlformats.org/drawingml/2006/table">
            <a:tbl>
              <a:tblPr/>
              <a:tblGrid>
                <a:gridCol w="199390"/>
                <a:gridCol w="216535"/>
                <a:gridCol w="216535"/>
                <a:gridCol w="216535"/>
              </a:tblGrid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9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2D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539552" y="1124744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28184" y="522920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63 %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990000"/>
                </a:solidFill>
              </a:rPr>
              <a:t>ОТДЕЛЬНЫЕ НАПРАВЛЕНИЯ РАСХОДОВ РАЙОННОГО БЮДЖЕТА</a:t>
            </a:r>
            <a:br>
              <a:rPr lang="ru-RU" sz="2100" b="1" dirty="0" smtClean="0">
                <a:solidFill>
                  <a:srgbClr val="990000"/>
                </a:solidFill>
              </a:rPr>
            </a:br>
            <a:r>
              <a:rPr lang="ru-RU" sz="2100" b="1" dirty="0" smtClean="0">
                <a:solidFill>
                  <a:srgbClr val="990000"/>
                </a:solidFill>
              </a:rPr>
              <a:t>В 2023 году</a:t>
            </a:r>
            <a:endParaRPr lang="ru-RU" sz="2100" b="1" dirty="0">
              <a:solidFill>
                <a:srgbClr val="990000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27584" y="1484784"/>
          <a:ext cx="7704857" cy="5052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9"/>
                <a:gridCol w="2016224"/>
                <a:gridCol w="1296144"/>
              </a:tblGrid>
              <a:tr h="38901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Направления</a:t>
                      </a:r>
                      <a:r>
                        <a:rPr lang="ru-RU" sz="1600" baseline="0" dirty="0" smtClean="0"/>
                        <a:t> расходов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Объем средств, тыс.руб.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Темп роста, %</a:t>
                      </a:r>
                      <a:endParaRPr lang="ru-RU" sz="1600" dirty="0"/>
                    </a:p>
                  </a:txBody>
                  <a:tcPr/>
                </a:tc>
              </a:tr>
              <a:tr h="38901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Субвенции на обеспечение дошкольного образования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44 037,0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112,8</a:t>
                      </a:r>
                      <a:endParaRPr lang="ru-RU" sz="1600" dirty="0"/>
                    </a:p>
                  </a:txBody>
                  <a:tcPr/>
                </a:tc>
              </a:tr>
              <a:tr h="38901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Субвенции на обеспечение общего образования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168 576,0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118,8</a:t>
                      </a:r>
                      <a:endParaRPr lang="ru-RU" sz="1600" dirty="0"/>
                    </a:p>
                  </a:txBody>
                  <a:tcPr/>
                </a:tc>
              </a:tr>
              <a:tr h="3890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Социальное обеспечение населения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21 916,7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170,0</a:t>
                      </a:r>
                      <a:endParaRPr lang="ru-RU" sz="1600" dirty="0"/>
                    </a:p>
                  </a:txBody>
                  <a:tcPr/>
                </a:tc>
              </a:tr>
              <a:tr h="38901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Межбюджетные трансферты</a:t>
                      </a:r>
                      <a:r>
                        <a:rPr lang="ru-RU" sz="1600" baseline="0" dirty="0" smtClean="0"/>
                        <a:t> бюджетам поселений, всего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26 907,9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117,4</a:t>
                      </a:r>
                      <a:endParaRPr lang="ru-RU" sz="1600" dirty="0"/>
                    </a:p>
                  </a:txBody>
                  <a:tcPr/>
                </a:tc>
              </a:tr>
              <a:tr h="389015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в т.ч. дотации на выравнивание бюджетной обеспеченности поселений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3 914,3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100,8</a:t>
                      </a:r>
                      <a:endParaRPr lang="ru-RU" sz="1400" i="1" dirty="0"/>
                    </a:p>
                  </a:txBody>
                  <a:tcPr/>
                </a:tc>
              </a:tr>
              <a:tr h="389015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иные межбюджетные трансферты на осуществление части полномочий в соответствии с заключенными соглашениями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5 403,3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109,5</a:t>
                      </a:r>
                      <a:endParaRPr lang="ru-RU" sz="1400" i="1" dirty="0"/>
                    </a:p>
                  </a:txBody>
                  <a:tcPr/>
                </a:tc>
              </a:tr>
              <a:tr h="389015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иные межбюджетные трансферты бюджетам поселений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17 590,3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124,7</a:t>
                      </a:r>
                      <a:endParaRPr lang="ru-RU" sz="1400" i="1" dirty="0"/>
                    </a:p>
                  </a:txBody>
                  <a:tcPr/>
                </a:tc>
              </a:tr>
              <a:tr h="3890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Расходы на</a:t>
                      </a:r>
                      <a:r>
                        <a:rPr lang="ru-RU" sz="1600" baseline="0" dirty="0" smtClean="0"/>
                        <a:t> реализацию мероприятий муниципальных целевых программ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3 153,0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158,1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42900" y="2132856"/>
            <a:ext cx="84582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Спасибо за внимание!</a:t>
            </a:r>
            <a:endParaRPr kumimoji="0" lang="ru-RU" sz="3200" b="1" i="0" u="none" strike="noStrike" kern="1200" cap="none" spc="0" normalizeH="0" baseline="0" noProof="0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1543</TotalTime>
  <Words>472</Words>
  <Application>Microsoft Office PowerPoint</Application>
  <PresentationFormat>Экран (4:3)</PresentationFormat>
  <Paragraphs>122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Основные параметры проекта районного бюджета на 2023 год</vt:lpstr>
      <vt:lpstr>Налоговые и неналоговые доходы  районного бюджета в 2023 году</vt:lpstr>
      <vt:lpstr>БЕЗВОЗМЕЗДНЫЕ ПОСТУПЛЕНИЯ В районнЫЙ бюджет в 2023 году</vt:lpstr>
      <vt:lpstr>РАСХОДЫ РАЙОННОГО БЮДЖЕТА В 2023 году</vt:lpstr>
      <vt:lpstr>ОТДЕЛЬНЫЕ НАПРАВЛЕНИЯ РАСХОДОВ РАЙОННОГО БЮДЖЕТА В 2023 году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Ноябрь 2021 г.</dc:title>
  <dc:creator>Fin12</dc:creator>
  <cp:lastModifiedBy>Fin12</cp:lastModifiedBy>
  <cp:revision>138</cp:revision>
  <dcterms:created xsi:type="dcterms:W3CDTF">2021-11-29T03:05:53Z</dcterms:created>
  <dcterms:modified xsi:type="dcterms:W3CDTF">2022-12-23T09:16:53Z</dcterms:modified>
</cp:coreProperties>
</file>