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style2.xml" ContentType="application/vnd.ms-office.chartstyle+xml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15" r:id="rId1"/>
  </p:sldMasterIdLst>
  <p:notesMasterIdLst>
    <p:notesMasterId r:id="rId9"/>
  </p:notesMasterIdLst>
  <p:sldIdLst>
    <p:sldId id="269" r:id="rId2"/>
    <p:sldId id="270" r:id="rId3"/>
    <p:sldId id="272" r:id="rId4"/>
    <p:sldId id="267" r:id="rId5"/>
    <p:sldId id="278" r:id="rId6"/>
    <p:sldId id="271" r:id="rId7"/>
    <p:sldId id="277" r:id="rId8"/>
  </p:sldIdLst>
  <p:sldSz cx="12192000" cy="6858000"/>
  <p:notesSz cx="6808788" cy="99409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CCFF"/>
    <a:srgbClr val="800000"/>
    <a:srgbClr val="6FAC46"/>
    <a:srgbClr val="990000"/>
    <a:srgbClr val="81BB59"/>
    <a:srgbClr val="7AB850"/>
    <a:srgbClr val="EAB0AA"/>
    <a:srgbClr val="85CB07"/>
    <a:srgbClr val="82C836"/>
    <a:srgbClr val="ACF72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499"/>
    <p:restoredTop sz="69856" autoAdjust="0"/>
  </p:normalViewPr>
  <p:slideViewPr>
    <p:cSldViewPr snapToGrid="0" snapToObjects="1">
      <p:cViewPr varScale="1">
        <p:scale>
          <a:sx n="91" d="100"/>
          <a:sy n="91" d="100"/>
        </p:scale>
        <p:origin x="-222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Office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19347560002128708"/>
          <c:y val="4.7990032756301579E-2"/>
          <c:w val="0.57013717306410605"/>
          <c:h val="0.91087565345258792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dPt>
            <c:idx val="0"/>
            <c:spPr>
              <a:solidFill>
                <a:srgbClr val="C00000"/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B70-954F-8A41-E688EBEFDFB7}"/>
              </c:ext>
            </c:extLst>
          </c:dPt>
          <c:dPt>
            <c:idx val="1"/>
            <c:spPr>
              <a:solidFill>
                <a:srgbClr val="FFFF00"/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B70-954F-8A41-E688EBEFDFB7}"/>
              </c:ext>
            </c:extLst>
          </c:dPt>
          <c:dPt>
            <c:idx val="2"/>
            <c:spPr>
              <a:solidFill>
                <a:schemeClr val="accent6">
                  <a:lumMod val="75000"/>
                </a:schemeClr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B70-954F-8A41-E688EBEFDFB7}"/>
              </c:ext>
            </c:extLst>
          </c:dPt>
          <c:dPt>
            <c:idx val="3"/>
            <c:spPr>
              <a:solidFill>
                <a:schemeClr val="accent2">
                  <a:lumMod val="75000"/>
                </a:schemeClr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B70-954F-8A41-E688EBEFDFB7}"/>
              </c:ext>
            </c:extLst>
          </c:dPt>
          <c:dPt>
            <c:idx val="4"/>
            <c:spPr>
              <a:solidFill>
                <a:srgbClr val="00D4D6"/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7B70-954F-8A41-E688EBEFDFB7}"/>
              </c:ext>
            </c:extLst>
          </c:dPt>
          <c:dPt>
            <c:idx val="5"/>
            <c:spPr>
              <a:solidFill>
                <a:schemeClr val="accent6">
                  <a:lumMod val="60000"/>
                </a:schemeClr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7B70-954F-8A41-E688EBEFDFB7}"/>
              </c:ext>
            </c:extLst>
          </c:dPt>
          <c:dPt>
            <c:idx val="6"/>
            <c:spPr>
              <a:solidFill>
                <a:schemeClr val="accent2">
                  <a:lumMod val="80000"/>
                  <a:lumOff val="20000"/>
                </a:schemeClr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7B70-954F-8A41-E688EBEFDFB7}"/>
              </c:ext>
            </c:extLst>
          </c:dPt>
          <c:dPt>
            <c:idx val="7"/>
            <c:spPr>
              <a:solidFill>
                <a:schemeClr val="accent4">
                  <a:lumMod val="80000"/>
                  <a:lumOff val="20000"/>
                </a:schemeClr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7B70-954F-8A41-E688EBEFDFB7}"/>
              </c:ext>
            </c:extLst>
          </c:dPt>
          <c:cat>
            <c:strRef>
              <c:f>Лист1!$A$2:$A$6</c:f>
              <c:strCache>
                <c:ptCount val="4"/>
                <c:pt idx="0">
                  <c:v>НДФЛ</c:v>
                </c:pt>
                <c:pt idx="1">
                  <c:v>Акцизы</c:v>
                </c:pt>
                <c:pt idx="2">
                  <c:v>Н на совокупн Д</c:v>
                </c:pt>
                <c:pt idx="3">
                  <c:v>Госпошлина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69</c:v>
                </c:pt>
                <c:pt idx="1">
                  <c:v>6</c:v>
                </c:pt>
                <c:pt idx="2">
                  <c:v>22</c:v>
                </c:pt>
                <c:pt idx="3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7B70-954F-8A41-E688EBEFDFB7}"/>
            </c:ext>
          </c:extLst>
        </c:ser>
        <c:firstSliceAng val="0"/>
        <c:holeSize val="54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2"/>
            <c:spPr>
              <a:solidFill>
                <a:srgbClr val="FFFF0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3"/>
            <c:spPr>
              <a:solidFill>
                <a:srgbClr val="AB464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4"/>
            <c:spPr>
              <a:solidFill>
                <a:srgbClr val="D7A979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5"/>
            <c:spPr>
              <a:solidFill>
                <a:srgbClr val="92D05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6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7"/>
            <c:spPr>
              <a:solidFill>
                <a:srgbClr val="00D4D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8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dLbl>
              <c:idx val="0"/>
              <c:layout>
                <c:manualLayout>
                  <c:x val="1.5886502820948702E-2"/>
                  <c:y val="-0.1293406920996148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0" rIns="38100" bIns="19050" anchor="ctr" anchorCtr="1">
                  <a:no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rgbClr val="843C0C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CatName val="1"/>
              <c:showPercent val="1"/>
              <c:extLst>
                <c:ext xmlns:c15="http://schemas.microsoft.com/office/drawing/2012/chart" uri="{CE6537A1-D6FC-4f65-9D91-7224C49458BB}">
                  <c15:layout>
                    <c:manualLayout>
                      <c:w val="7.1975708661552701E-2"/>
                      <c:h val="0.14580832010305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1.985812852618607E-2"/>
                  <c:y val="-0.14595725607863999"/>
                </c:manualLayout>
              </c:layout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4.9645321315464876E-2"/>
                  <c:y val="-0.13999981705502276"/>
                </c:manualLayout>
              </c:layout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11716295830449698"/>
                  <c:y val="-5.9574390236180434E-3"/>
                </c:manualLayout>
              </c:layout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7.7446623070517265E-2"/>
                  <c:y val="7.000014307235438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0" rIns="38100" bIns="19050" anchor="ctr" anchorCtr="1">
                  <a:no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rgbClr val="843C0C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CatName val="1"/>
              <c:showPercent val="1"/>
              <c:extLst>
                <c:ext xmlns:c15="http://schemas.microsoft.com/office/drawing/2012/chart" uri="{CE6537A1-D6FC-4f65-9D91-7224C49458BB}">
                  <c15:layout>
                    <c:manualLayout>
                      <c:w val="9.0096329123305799E-2"/>
                      <c:h val="0.142829600591241"/>
                    </c:manualLayout>
                  </c15:layout>
                </c:ext>
              </c:extLst>
            </c:dLbl>
            <c:dLbl>
              <c:idx val="5"/>
              <c:layout>
                <c:manualLayout>
                  <c:x val="-8.4396968054682955E-2"/>
                  <c:y val="-1.4893597559045599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0" rIns="38100" bIns="19050" anchor="ctr" anchorCtr="1">
                  <a:no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rgbClr val="843C0C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CatName val="1"/>
              <c:showPercent val="1"/>
              <c:extLst>
                <c:ext xmlns:c15="http://schemas.microsoft.com/office/drawing/2012/chart" uri="{CE6537A1-D6FC-4f65-9D91-7224C49458BB}">
                  <c15:layout>
                    <c:manualLayout>
                      <c:w val="8.0167264860212806E-2"/>
                      <c:h val="0.17857423473294801"/>
                    </c:manualLayout>
                  </c15:layout>
                </c:ext>
              </c:extLst>
            </c:dLbl>
            <c:dLbl>
              <c:idx val="6"/>
              <c:layout>
                <c:manualLayout>
                  <c:x val="-4.9645321315465001E-2"/>
                  <c:y val="-0.13702109754321301"/>
                </c:manualLayout>
              </c:layout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1.7872315673567521E-2"/>
                  <c:y val="-0.13702109754321301"/>
                </c:manualLayout>
              </c:layout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rgbClr val="843C0C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CatName val="1"/>
            <c:showPercent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</c:ext>
            </c:extLst>
          </c:dLbls>
          <c:cat>
            <c:numRef>
              <c:f>Лист1!$A$2:$A$10</c:f>
              <c:numCache>
                <c:formatCode>General</c:formatCode>
                <c:ptCount val="9"/>
              </c:numCache>
            </c:num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5</c:v>
                </c:pt>
                <c:pt idx="1">
                  <c:v>1</c:v>
                </c:pt>
                <c:pt idx="2">
                  <c:v>1</c:v>
                </c:pt>
                <c:pt idx="3">
                  <c:v>17</c:v>
                </c:pt>
                <c:pt idx="4">
                  <c:v>5</c:v>
                </c:pt>
                <c:pt idx="5">
                  <c:v>24</c:v>
                </c:pt>
                <c:pt idx="6">
                  <c:v>1</c:v>
                </c:pt>
                <c:pt idx="7">
                  <c:v>13</c:v>
                </c:pt>
                <c:pt idx="8">
                  <c:v>32</c:v>
                </c:pt>
              </c:numCache>
            </c:numRef>
          </c:val>
        </c:ser>
        <c:dLbls>
          <c:showPercent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19347560002128708"/>
          <c:y val="4.7990032756301593E-2"/>
          <c:w val="0.57013717306410605"/>
          <c:h val="0.9108756534525881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dPt>
            <c:idx val="0"/>
            <c:spPr>
              <a:solidFill>
                <a:srgbClr val="C00000"/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B70-954F-8A41-E688EBEFDFB7}"/>
              </c:ext>
            </c:extLst>
          </c:dPt>
          <c:dPt>
            <c:idx val="1"/>
            <c:spPr>
              <a:solidFill>
                <a:srgbClr val="33CCFF"/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B70-954F-8A41-E688EBEFDFB7}"/>
              </c:ext>
            </c:extLst>
          </c:dPt>
          <c:dPt>
            <c:idx val="2"/>
            <c:spPr>
              <a:solidFill>
                <a:srgbClr val="FFFF00"/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B70-954F-8A41-E688EBEFDFB7}"/>
              </c:ext>
            </c:extLst>
          </c:dPt>
          <c:dPt>
            <c:idx val="3"/>
            <c:spPr>
              <a:solidFill>
                <a:schemeClr val="accent6">
                  <a:lumMod val="75000"/>
                </a:schemeClr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B70-954F-8A41-E688EBEFDFB7}"/>
              </c:ext>
            </c:extLst>
          </c:dPt>
          <c:dPt>
            <c:idx val="4"/>
            <c:spPr>
              <a:solidFill>
                <a:srgbClr val="00D4D6"/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7B70-954F-8A41-E688EBEFDFB7}"/>
              </c:ext>
            </c:extLst>
          </c:dPt>
          <c:dPt>
            <c:idx val="5"/>
            <c:spPr>
              <a:solidFill>
                <a:schemeClr val="accent6">
                  <a:lumMod val="60000"/>
                </a:schemeClr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7B70-954F-8A41-E688EBEFDFB7}"/>
              </c:ext>
            </c:extLst>
          </c:dPt>
          <c:dPt>
            <c:idx val="6"/>
            <c:spPr>
              <a:solidFill>
                <a:schemeClr val="accent2">
                  <a:lumMod val="80000"/>
                  <a:lumOff val="20000"/>
                </a:schemeClr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7B70-954F-8A41-E688EBEFDFB7}"/>
              </c:ext>
            </c:extLst>
          </c:dPt>
          <c:dPt>
            <c:idx val="7"/>
            <c:spPr>
              <a:solidFill>
                <a:schemeClr val="accent4">
                  <a:lumMod val="80000"/>
                  <a:lumOff val="20000"/>
                </a:schemeClr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7B70-954F-8A41-E688EBEFDFB7}"/>
              </c:ext>
            </c:extLst>
          </c:dPt>
          <c:cat>
            <c:strRef>
              <c:f>Лист1!$A$2:$A$6</c:f>
              <c:strCache>
                <c:ptCount val="4"/>
                <c:pt idx="0">
                  <c:v>Доходы от использования имущества</c:v>
                </c:pt>
                <c:pt idx="1">
                  <c:v>Доходы от оказания платных услуг и компенсации затрат</c:v>
                </c:pt>
                <c:pt idx="2">
                  <c:v>Доходы от продажи материальных и нематериальных активов</c:v>
                </c:pt>
                <c:pt idx="3">
                  <c:v>Прочие неналоговые доходы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75</c:v>
                </c:pt>
                <c:pt idx="1">
                  <c:v>14</c:v>
                </c:pt>
                <c:pt idx="2">
                  <c:v>2</c:v>
                </c:pt>
                <c:pt idx="3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7B70-954F-8A41-E688EBEFDFB7}"/>
            </c:ext>
          </c:extLst>
        </c:ser>
        <c:firstSliceAng val="0"/>
        <c:holeSize val="54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2"/>
            <c:spPr>
              <a:solidFill>
                <a:srgbClr val="FFFF0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3"/>
            <c:spPr>
              <a:solidFill>
                <a:srgbClr val="AB464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4"/>
            <c:spPr>
              <a:solidFill>
                <a:srgbClr val="D7A979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5"/>
            <c:spPr>
              <a:solidFill>
                <a:srgbClr val="92D05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6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7"/>
            <c:spPr>
              <a:solidFill>
                <a:srgbClr val="00D4D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8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dLbl>
              <c:idx val="0"/>
              <c:layout>
                <c:manualLayout>
                  <c:x val="1.5886502820948702E-2"/>
                  <c:y val="-0.1293406920996148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0" rIns="38100" bIns="19050" anchor="ctr" anchorCtr="1">
                  <a:no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rgbClr val="843C0C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CatName val="1"/>
              <c:showPercent val="1"/>
              <c:extLst>
                <c:ext xmlns:c15="http://schemas.microsoft.com/office/drawing/2012/chart" uri="{CE6537A1-D6FC-4f65-9D91-7224C49458BB}">
                  <c15:layout>
                    <c:manualLayout>
                      <c:w val="7.1975708661552701E-2"/>
                      <c:h val="0.14580832010305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1.9858128526186073E-2"/>
                  <c:y val="-0.14595725607863999"/>
                </c:manualLayout>
              </c:layout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4.9645321315464876E-2"/>
                  <c:y val="-0.13999981705502279"/>
                </c:manualLayout>
              </c:layout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11716295830449698"/>
                  <c:y val="-5.9574390236180434E-3"/>
                </c:manualLayout>
              </c:layout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7.7446623070517293E-2"/>
                  <c:y val="7.000014307235438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0" rIns="38100" bIns="19050" anchor="ctr" anchorCtr="1">
                  <a:no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rgbClr val="843C0C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CatName val="1"/>
              <c:showPercent val="1"/>
              <c:extLst>
                <c:ext xmlns:c15="http://schemas.microsoft.com/office/drawing/2012/chart" uri="{CE6537A1-D6FC-4f65-9D91-7224C49458BB}">
                  <c15:layout>
                    <c:manualLayout>
                      <c:w val="9.0096329123305799E-2"/>
                      <c:h val="0.142829600591241"/>
                    </c:manualLayout>
                  </c15:layout>
                </c:ext>
              </c:extLst>
            </c:dLbl>
            <c:dLbl>
              <c:idx val="5"/>
              <c:layout>
                <c:manualLayout>
                  <c:x val="-8.4396968054683011E-2"/>
                  <c:y val="-1.4893597559045599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0" rIns="38100" bIns="19050" anchor="ctr" anchorCtr="1">
                  <a:no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rgbClr val="843C0C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CatName val="1"/>
              <c:showPercent val="1"/>
              <c:extLst>
                <c:ext xmlns:c15="http://schemas.microsoft.com/office/drawing/2012/chart" uri="{CE6537A1-D6FC-4f65-9D91-7224C49458BB}">
                  <c15:layout>
                    <c:manualLayout>
                      <c:w val="8.0167264860212806E-2"/>
                      <c:h val="0.17857423473294801"/>
                    </c:manualLayout>
                  </c15:layout>
                </c:ext>
              </c:extLst>
            </c:dLbl>
            <c:dLbl>
              <c:idx val="6"/>
              <c:layout>
                <c:manualLayout>
                  <c:x val="-4.9645321315465001E-2"/>
                  <c:y val="-0.13702109754321301"/>
                </c:manualLayout>
              </c:layout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1.7872315673567521E-2"/>
                  <c:y val="-0.13702109754321301"/>
                </c:manualLayout>
              </c:layout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rgbClr val="843C0C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CatName val="1"/>
            <c:showPercent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</c15:spPr>
              </c:ext>
            </c:extLst>
          </c:dLbls>
          <c:cat>
            <c:numRef>
              <c:f>Лист1!$A$2:$A$10</c:f>
              <c:numCache>
                <c:formatCode>General</c:formatCode>
                <c:ptCount val="9"/>
              </c:numCache>
            </c:num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5</c:v>
                </c:pt>
                <c:pt idx="1">
                  <c:v>1</c:v>
                </c:pt>
                <c:pt idx="2">
                  <c:v>1</c:v>
                </c:pt>
                <c:pt idx="3">
                  <c:v>17</c:v>
                </c:pt>
                <c:pt idx="4">
                  <c:v>5</c:v>
                </c:pt>
                <c:pt idx="5">
                  <c:v>24</c:v>
                </c:pt>
                <c:pt idx="6">
                  <c:v>1</c:v>
                </c:pt>
                <c:pt idx="7">
                  <c:v>13</c:v>
                </c:pt>
                <c:pt idx="8">
                  <c:v>32</c:v>
                </c:pt>
              </c:numCache>
            </c:numRef>
          </c:val>
        </c:ser>
        <c:dLbls>
          <c:showPercent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37204307702992617"/>
          <c:y val="0.12771761073214799"/>
          <c:w val="0.29344399204785387"/>
          <c:h val="0.63921627288239302"/>
        </c:manualLayout>
      </c:layout>
      <c:doughnutChart>
        <c:varyColors val="1"/>
        <c:ser>
          <c:idx val="0"/>
          <c:order val="0"/>
          <c:tx>
            <c:strRef>
              <c:f>Т.4!$A$1</c:f>
              <c:strCache>
                <c:ptCount val="1"/>
                <c:pt idx="0">
                  <c:v>Основные направления расходов краевого бюджета на 2012 год</c:v>
                </c:pt>
              </c:strCache>
            </c:strRef>
          </c:tx>
          <c:spPr>
            <a:solidFill>
              <a:srgbClr val="FFFF00"/>
            </a:solidFill>
            <a:effectLst/>
            <a:scene3d>
              <a:camera prst="orthographicFront"/>
              <a:lightRig rig="brightRoom" dir="t"/>
            </a:scene3d>
            <a:sp3d prstMaterial="flat">
              <a:contourClr>
                <a:srgbClr val="000000"/>
              </a:contourClr>
            </a:sp3d>
          </c:spPr>
          <c:dPt>
            <c:idx val="0"/>
            <c:spPr>
              <a:solidFill>
                <a:srgbClr val="FFFF00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contourClr>
                  <a:srgbClr val="000000"/>
                </a:contourClr>
              </a:sp3d>
            </c:spPr>
          </c:dPt>
          <c:dPt>
            <c:idx val="1"/>
            <c:spPr>
              <a:solidFill>
                <a:srgbClr val="00B050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contourClr>
                  <a:srgbClr val="000000"/>
                </a:contourClr>
              </a:sp3d>
            </c:spPr>
          </c:dPt>
          <c:dPt>
            <c:idx val="2"/>
            <c:spPr>
              <a:solidFill>
                <a:srgbClr val="00D4D6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contourClr>
                  <a:srgbClr val="000000"/>
                </a:contourClr>
              </a:sp3d>
            </c:spPr>
          </c:dPt>
          <c:dPt>
            <c:idx val="3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contourClr>
                  <a:srgbClr val="000000"/>
                </a:contourClr>
              </a:sp3d>
            </c:spPr>
          </c:dPt>
          <c:dPt>
            <c:idx val="4"/>
            <c:spPr>
              <a:solidFill>
                <a:srgbClr val="C00000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contourClr>
                  <a:srgbClr val="000000"/>
                </a:contourClr>
              </a:sp3d>
            </c:spPr>
          </c:dPt>
          <c:dPt>
            <c:idx val="5"/>
            <c:spPr>
              <a:solidFill>
                <a:srgbClr val="0066FF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contourClr>
                  <a:srgbClr val="000000"/>
                </a:contourClr>
              </a:sp3d>
            </c:spPr>
          </c:dPt>
          <c:dPt>
            <c:idx val="6"/>
            <c:spPr>
              <a:solidFill>
                <a:srgbClr val="92D050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contourClr>
                  <a:srgbClr val="000000"/>
                </a:contourClr>
              </a:sp3d>
            </c:spPr>
          </c:dPt>
          <c:dPt>
            <c:idx val="7"/>
            <c:spPr>
              <a:solidFill>
                <a:srgbClr val="EA8B0C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contourClr>
                  <a:srgbClr val="000000"/>
                </a:contourClr>
              </a:sp3d>
            </c:spPr>
          </c:dPt>
          <c:dPt>
            <c:idx val="8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contourClr>
                  <a:srgbClr val="000000"/>
                </a:contourClr>
              </a:sp3d>
            </c:spPr>
          </c:dPt>
          <c:dPt>
            <c:idx val="9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contourClr>
                  <a:srgbClr val="000000"/>
                </a:contourClr>
              </a:sp3d>
            </c:spPr>
          </c:dPt>
          <c:cat>
            <c:strRef>
              <c:f>Т.4!$A$4:$A$12</c:f>
              <c:strCache>
                <c:ptCount val="9"/>
                <c:pt idx="0">
                  <c:v>Прочие расходы</c:v>
                </c:pt>
                <c:pt idx="1">
                  <c:v>Общегосударственные вопросы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Образование</c:v>
                </c:pt>
                <c:pt idx="5">
                  <c:v>Культура и кинематография</c:v>
                </c:pt>
                <c:pt idx="6">
                  <c:v>Социальная политика</c:v>
                </c:pt>
                <c:pt idx="7">
                  <c:v>Физическая культура и спорт</c:v>
                </c:pt>
                <c:pt idx="8">
                  <c:v>Межбюджетные трансферты</c:v>
                </c:pt>
              </c:strCache>
            </c:strRef>
          </c:cat>
          <c:val>
            <c:numRef>
              <c:f>Т.4!$B$4:$B$12</c:f>
              <c:numCache>
                <c:formatCode>#,##0</c:formatCode>
                <c:ptCount val="9"/>
                <c:pt idx="0">
                  <c:v>6967</c:v>
                </c:pt>
                <c:pt idx="1">
                  <c:v>86757</c:v>
                </c:pt>
                <c:pt idx="2">
                  <c:v>52021</c:v>
                </c:pt>
                <c:pt idx="3">
                  <c:v>96909</c:v>
                </c:pt>
                <c:pt idx="4">
                  <c:v>459639</c:v>
                </c:pt>
                <c:pt idx="5">
                  <c:v>62735</c:v>
                </c:pt>
                <c:pt idx="6">
                  <c:v>18547</c:v>
                </c:pt>
                <c:pt idx="7">
                  <c:v>60892</c:v>
                </c:pt>
                <c:pt idx="8">
                  <c:v>31449</c:v>
                </c:pt>
              </c:numCache>
            </c:numRef>
          </c:val>
        </c:ser>
        <c:firstSliceAng val="0"/>
        <c:holeSize val="50"/>
      </c:doughnutChart>
      <c:spPr>
        <a:noFill/>
        <a:ln w="25400"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7" y="0"/>
            <a:ext cx="2950475" cy="4987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4143A1-DD4F-9D43-9EE4-BF1A28631088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61062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79" y="4784070"/>
            <a:ext cx="5447030" cy="3914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7" y="9442154"/>
            <a:ext cx="2950475" cy="49877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AF680D-C69B-FB4C-8DA2-C80C3C33FDA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2327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AF680D-C69B-FB4C-8DA2-C80C3C33FDA8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086228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AF680D-C69B-FB4C-8DA2-C80C3C33FDA8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105352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AF680D-C69B-FB4C-8DA2-C80C3C33FDA8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4585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AF680D-C69B-FB4C-8DA2-C80C3C33FDA8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30325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AF680D-C69B-FB4C-8DA2-C80C3C33FDA8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30325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AF680D-C69B-FB4C-8DA2-C80C3C33FDA8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09992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AF680D-C69B-FB4C-8DA2-C80C3C33FDA8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395654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BD57-7513-8A4E-AFFA-2A7D3D9CDE14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DAB4C-7440-4B41-9EDE-D1D60647DC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36292108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BD57-7513-8A4E-AFFA-2A7D3D9CDE14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DAB4C-7440-4B41-9EDE-D1D60647DC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917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BD57-7513-8A4E-AFFA-2A7D3D9CDE14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DAB4C-7440-4B41-9EDE-D1D60647DC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485405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BD57-7513-8A4E-AFFA-2A7D3D9CDE14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DAB4C-7440-4B41-9EDE-D1D60647DC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9386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BD57-7513-8A4E-AFFA-2A7D3D9CDE14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DAB4C-7440-4B41-9EDE-D1D60647DC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5903442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BD57-7513-8A4E-AFFA-2A7D3D9CDE14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DAB4C-7440-4B41-9EDE-D1D60647DC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01040376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BD57-7513-8A4E-AFFA-2A7D3D9CDE14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DAB4C-7440-4B41-9EDE-D1D60647DC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10616389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BD57-7513-8A4E-AFFA-2A7D3D9CDE14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DAB4C-7440-4B41-9EDE-D1D60647DC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4996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BD57-7513-8A4E-AFFA-2A7D3D9CDE14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DAB4C-7440-4B41-9EDE-D1D60647DC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56224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BD57-7513-8A4E-AFFA-2A7D3D9CDE14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DAB4C-7440-4B41-9EDE-D1D60647DC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757130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BD57-7513-8A4E-AFFA-2A7D3D9CDE14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DAB4C-7440-4B41-9EDE-D1D60647DC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0373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EABD57-7513-8A4E-AFFA-2A7D3D9CDE14}" type="datetimeFigureOut">
              <a:rPr lang="ru-RU" smtClean="0"/>
              <a:pPr/>
              <a:t>04.03.2026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4DAB4C-7440-4B41-9EDE-D1D60647DC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20789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7" r:id="rId2"/>
    <p:sldLayoutId id="2147483818" r:id="rId3"/>
    <p:sldLayoutId id="2147483819" r:id="rId4"/>
    <p:sldLayoutId id="2147483820" r:id="rId5"/>
    <p:sldLayoutId id="2147483821" r:id="rId6"/>
    <p:sldLayoutId id="2147483822" r:id="rId7"/>
    <p:sldLayoutId id="2147483823" r:id="rId8"/>
    <p:sldLayoutId id="2147483824" r:id="rId9"/>
    <p:sldLayoutId id="2147483825" r:id="rId10"/>
    <p:sldLayoutId id="214748382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Изображение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46867" y="-204676"/>
            <a:ext cx="12717681" cy="7151576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947058" y="3154733"/>
            <a:ext cx="293498" cy="1168271"/>
            <a:chOff x="11301784" y="0"/>
            <a:chExt cx="160637" cy="639417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11301784" y="0"/>
              <a:ext cx="160637" cy="160637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1301784" y="318147"/>
              <a:ext cx="160637" cy="16063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1301784" y="478780"/>
              <a:ext cx="160637" cy="160637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11301784" y="152674"/>
              <a:ext cx="160637" cy="160637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1" name="Rectangle 4">
            <a:extLst>
              <a:ext uri="{FF2B5EF4-FFF2-40B4-BE49-F238E27FC236}">
                <a16:creationId xmlns="" xmlns:a16="http://schemas.microsoft.com/office/drawing/2014/main" id="{7E40D911-6B64-F04F-99FF-621407E8F64B}"/>
              </a:ext>
            </a:extLst>
          </p:cNvPr>
          <p:cNvSpPr txBox="1">
            <a:spLocks/>
          </p:cNvSpPr>
          <p:nvPr/>
        </p:nvSpPr>
        <p:spPr bwMode="auto">
          <a:xfrm>
            <a:off x="1304686" y="3199741"/>
            <a:ext cx="9940256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4407" tIns="42203" rIns="84407" bIns="42203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latin typeface="Franklin Gothic Medium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32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ОТЧЕТ ОБ ИСПОЛНЕНИИ</a:t>
            </a:r>
          </a:p>
          <a:p>
            <a:pPr eaLnBrk="1" hangingPunct="1">
              <a:defRPr/>
            </a:pPr>
            <a:r>
              <a:rPr lang="ru-RU" altLang="ru-RU" sz="3200" dirty="0" smtClean="0">
                <a:solidFill>
                  <a:schemeClr val="accent6"/>
                </a:solidFill>
                <a:latin typeface="+mn-lt"/>
              </a:rPr>
              <a:t>РОДИНСКОГО РАЙОННОГО БЮДЖЕТА ЗА </a:t>
            </a:r>
            <a:r>
              <a:rPr lang="ru-RU" altLang="ru-RU" sz="3200" dirty="0">
                <a:solidFill>
                  <a:schemeClr val="accent6"/>
                </a:solidFill>
                <a:latin typeface="+mn-lt"/>
              </a:rPr>
              <a:t>20</a:t>
            </a:r>
            <a:r>
              <a:rPr lang="en-US" altLang="ru-RU" sz="3200" dirty="0" smtClean="0">
                <a:solidFill>
                  <a:schemeClr val="accent6"/>
                </a:solidFill>
                <a:latin typeface="+mn-lt"/>
              </a:rPr>
              <a:t>2</a:t>
            </a:r>
            <a:r>
              <a:rPr lang="ru-RU" altLang="ru-RU" sz="3200" dirty="0" smtClean="0">
                <a:solidFill>
                  <a:schemeClr val="accent6"/>
                </a:solidFill>
                <a:latin typeface="+mn-lt"/>
              </a:rPr>
              <a:t>5 </a:t>
            </a:r>
            <a:r>
              <a:rPr lang="ru-RU" altLang="ru-RU" sz="3200" dirty="0">
                <a:solidFill>
                  <a:schemeClr val="accent6"/>
                </a:solidFill>
                <a:latin typeface="+mn-lt"/>
              </a:rPr>
              <a:t>ГОД </a:t>
            </a:r>
          </a:p>
        </p:txBody>
      </p:sp>
    </p:spTree>
    <p:extLst>
      <p:ext uri="{BB962C8B-B14F-4D97-AF65-F5344CB8AC3E}">
        <p14:creationId xmlns:p14="http://schemas.microsoft.com/office/powerpoint/2010/main" xmlns="" val="9144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0"/>
                <a:lumOff val="100000"/>
              </a:schemeClr>
            </a:gs>
            <a:gs pos="35000">
              <a:schemeClr val="accent4">
                <a:lumMod val="0"/>
                <a:lumOff val="100000"/>
              </a:schemeClr>
            </a:gs>
            <a:gs pos="100000">
              <a:srgbClr val="D87A00">
                <a:lumMod val="32000"/>
                <a:lumOff val="68000"/>
              </a:srgb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Скругленный прямоугольник 44"/>
          <p:cNvSpPr/>
          <p:nvPr/>
        </p:nvSpPr>
        <p:spPr>
          <a:xfrm>
            <a:off x="9086011" y="2356387"/>
            <a:ext cx="2136279" cy="413680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316750" y="2356387"/>
            <a:ext cx="2136279" cy="413680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798398" y="532712"/>
            <a:ext cx="9973391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ru-RU" altLang="ru-RU" sz="4000" b="1" dirty="0" smtClean="0">
                <a:solidFill>
                  <a:schemeClr val="accent2">
                    <a:lumMod val="50000"/>
                  </a:schemeClr>
                </a:solidFill>
                <a:ea typeface="Arial" charset="0"/>
                <a:cs typeface="Arial" charset="0"/>
              </a:rPr>
              <a:t>Исполнение консолидированного бюджета </a:t>
            </a:r>
            <a:r>
              <a:rPr lang="ru-RU" altLang="ru-RU" sz="4000" dirty="0">
                <a:solidFill>
                  <a:schemeClr val="accent2">
                    <a:lumMod val="50000"/>
                  </a:schemeClr>
                </a:solidFill>
                <a:ea typeface="Arial" charset="0"/>
                <a:cs typeface="Arial" charset="0"/>
              </a:rPr>
              <a:t/>
            </a:r>
            <a:br>
              <a:rPr lang="ru-RU" altLang="ru-RU" sz="4000" dirty="0">
                <a:solidFill>
                  <a:schemeClr val="accent2">
                    <a:lumMod val="50000"/>
                  </a:schemeClr>
                </a:solidFill>
                <a:ea typeface="Arial" charset="0"/>
                <a:cs typeface="Arial" charset="0"/>
              </a:rPr>
            </a:br>
            <a:r>
              <a:rPr lang="ru-RU" altLang="ru-RU" sz="4000" dirty="0" err="1" smtClean="0">
                <a:solidFill>
                  <a:schemeClr val="accent2">
                    <a:lumMod val="75000"/>
                  </a:schemeClr>
                </a:solidFill>
                <a:ea typeface="Arial" charset="0"/>
                <a:cs typeface="Arial" charset="0"/>
              </a:rPr>
              <a:t>Родинского</a:t>
            </a:r>
            <a:r>
              <a:rPr lang="ru-RU" altLang="ru-RU" sz="4000" dirty="0" smtClean="0">
                <a:solidFill>
                  <a:schemeClr val="accent2">
                    <a:lumMod val="75000"/>
                  </a:schemeClr>
                </a:solidFill>
                <a:ea typeface="Arial" charset="0"/>
                <a:cs typeface="Arial" charset="0"/>
              </a:rPr>
              <a:t> района</a:t>
            </a:r>
            <a:endParaRPr lang="ru-RU" sz="2800" dirty="0">
              <a:solidFill>
                <a:schemeClr val="accent2">
                  <a:lumMod val="7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8272" y="2894476"/>
            <a:ext cx="4542215" cy="32762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altLang="ru-RU" sz="2000" b="1" dirty="0">
                <a:solidFill>
                  <a:schemeClr val="accent2">
                    <a:lumMod val="50000"/>
                  </a:schemeClr>
                </a:solidFill>
                <a:ea typeface="Arial" charset="0"/>
                <a:cs typeface="Arial" charset="0"/>
              </a:rPr>
              <a:t>Доходы, всего</a:t>
            </a:r>
          </a:p>
          <a:p>
            <a:pPr>
              <a:lnSpc>
                <a:spcPct val="150000"/>
              </a:lnSpc>
            </a:pPr>
            <a:r>
              <a:rPr lang="ru-RU" altLang="ru-RU" sz="2000" i="1" dirty="0">
                <a:solidFill>
                  <a:schemeClr val="accent2">
                    <a:lumMod val="50000"/>
                  </a:schemeClr>
                </a:solidFill>
                <a:ea typeface="Arial" charset="0"/>
                <a:cs typeface="Arial" charset="0"/>
              </a:rPr>
              <a:t>В том числе:</a:t>
            </a:r>
          </a:p>
          <a:p>
            <a:pPr>
              <a:lnSpc>
                <a:spcPct val="150000"/>
              </a:lnSpc>
            </a:pPr>
            <a:r>
              <a:rPr lang="ru-RU" altLang="ru-RU" sz="2000" dirty="0">
                <a:solidFill>
                  <a:schemeClr val="accent2">
                    <a:lumMod val="50000"/>
                  </a:schemeClr>
                </a:solidFill>
                <a:ea typeface="Arial" charset="0"/>
                <a:cs typeface="Arial" charset="0"/>
              </a:rPr>
              <a:t>Налоговые и неналоговые доходы</a:t>
            </a:r>
          </a:p>
          <a:p>
            <a:pPr algn="r">
              <a:lnSpc>
                <a:spcPct val="150000"/>
              </a:lnSpc>
            </a:pPr>
            <a:r>
              <a:rPr lang="ru-RU" altLang="ru-RU" sz="2000" i="1" dirty="0">
                <a:solidFill>
                  <a:schemeClr val="accent2">
                    <a:lumMod val="50000"/>
                  </a:schemeClr>
                </a:solidFill>
                <a:ea typeface="Arial" charset="0"/>
                <a:cs typeface="Arial" charset="0"/>
              </a:rPr>
              <a:t>удельный вес</a:t>
            </a:r>
          </a:p>
          <a:p>
            <a:pPr>
              <a:lnSpc>
                <a:spcPct val="150000"/>
              </a:lnSpc>
            </a:pPr>
            <a:r>
              <a:rPr lang="ru-RU" altLang="ru-RU" sz="2000" dirty="0">
                <a:solidFill>
                  <a:schemeClr val="accent2">
                    <a:lumMod val="50000"/>
                  </a:schemeClr>
                </a:solidFill>
                <a:ea typeface="Akrobat" charset="0"/>
                <a:cs typeface="Akrobat" charset="0"/>
              </a:rPr>
              <a:t>Безвозмездные поступления</a:t>
            </a:r>
          </a:p>
          <a:p>
            <a:pPr algn="r">
              <a:lnSpc>
                <a:spcPct val="150000"/>
              </a:lnSpc>
            </a:pPr>
            <a:r>
              <a:rPr lang="ru-RU" altLang="ru-RU" sz="2000" i="1" dirty="0">
                <a:solidFill>
                  <a:schemeClr val="accent2">
                    <a:lumMod val="50000"/>
                  </a:schemeClr>
                </a:solidFill>
                <a:ea typeface="Akrobat Bold" charset="0"/>
                <a:cs typeface="Akrobat Bold" charset="0"/>
              </a:rPr>
              <a:t>удельный вес</a:t>
            </a:r>
          </a:p>
          <a:p>
            <a:pPr lvl="0">
              <a:lnSpc>
                <a:spcPct val="150000"/>
              </a:lnSpc>
            </a:pPr>
            <a:r>
              <a:rPr lang="ru-RU" altLang="ru-RU" sz="2000" b="1" dirty="0">
                <a:solidFill>
                  <a:schemeClr val="accent2">
                    <a:lumMod val="50000"/>
                  </a:schemeClr>
                </a:solidFill>
                <a:ea typeface="Arial" charset="0"/>
                <a:cs typeface="Arial" charset="0"/>
              </a:rPr>
              <a:t>Расходы, всего</a:t>
            </a:r>
            <a:endParaRPr lang="ru-RU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8272" y="2593172"/>
            <a:ext cx="2155372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altLang="ru-RU" sz="2000" dirty="0">
                <a:solidFill>
                  <a:schemeClr val="accent6"/>
                </a:solidFill>
                <a:ea typeface="Arial" charset="0"/>
                <a:cs typeface="Arial" charset="0"/>
              </a:rPr>
              <a:t>Показатели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82977" y="2892200"/>
            <a:ext cx="1187173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altLang="ru-RU" sz="2000" b="1" dirty="0" smtClean="0">
                <a:solidFill>
                  <a:schemeClr val="accent2">
                    <a:lumMod val="50000"/>
                  </a:schemeClr>
                </a:solidFill>
                <a:ea typeface="Arial" charset="0"/>
                <a:cs typeface="Arial" charset="0"/>
              </a:rPr>
              <a:t>910 009</a:t>
            </a:r>
            <a:endParaRPr lang="ru-RU" altLang="ru-RU" sz="2000" b="1" dirty="0">
              <a:solidFill>
                <a:schemeClr val="accent2">
                  <a:lumMod val="50000"/>
                </a:schemeClr>
              </a:solidFill>
              <a:ea typeface="Arial" charset="0"/>
              <a:cs typeface="Arial" charset="0"/>
            </a:endParaRPr>
          </a:p>
          <a:p>
            <a:pPr lvl="0">
              <a:lnSpc>
                <a:spcPct val="150000"/>
              </a:lnSpc>
            </a:pPr>
            <a:endParaRPr lang="ru-RU" altLang="ru-RU" sz="2000" dirty="0">
              <a:solidFill>
                <a:schemeClr val="accent2">
                  <a:lumMod val="50000"/>
                </a:schemeClr>
              </a:solidFill>
              <a:ea typeface="Arial" charset="0"/>
              <a:cs typeface="Arial" charset="0"/>
            </a:endParaRPr>
          </a:p>
          <a:p>
            <a:pPr lvl="0">
              <a:lnSpc>
                <a:spcPct val="150000"/>
              </a:lnSpc>
            </a:pPr>
            <a:r>
              <a:rPr lang="ru-RU" altLang="ru-RU" sz="2000" dirty="0" smtClean="0">
                <a:solidFill>
                  <a:schemeClr val="accent2">
                    <a:lumMod val="50000"/>
                  </a:schemeClr>
                </a:solidFill>
                <a:ea typeface="Arial" charset="0"/>
                <a:cs typeface="Arial" charset="0"/>
              </a:rPr>
              <a:t>241 238</a:t>
            </a:r>
            <a:endParaRPr lang="ru-RU" altLang="ru-RU" sz="2000" dirty="0">
              <a:solidFill>
                <a:schemeClr val="accent2">
                  <a:lumMod val="50000"/>
                </a:schemeClr>
              </a:solidFill>
              <a:ea typeface="Arial" charset="0"/>
              <a:cs typeface="Arial" charset="0"/>
            </a:endParaRPr>
          </a:p>
          <a:p>
            <a:pPr lvl="0">
              <a:lnSpc>
                <a:spcPct val="150000"/>
              </a:lnSpc>
            </a:pPr>
            <a:r>
              <a:rPr lang="ru-RU" altLang="ru-RU" sz="2000" i="1" dirty="0" smtClean="0">
                <a:solidFill>
                  <a:schemeClr val="accent2">
                    <a:lumMod val="50000"/>
                  </a:schemeClr>
                </a:solidFill>
                <a:ea typeface="Arial" charset="0"/>
                <a:cs typeface="Arial" charset="0"/>
              </a:rPr>
              <a:t>27 %</a:t>
            </a:r>
            <a:endParaRPr lang="ru-RU" altLang="ru-RU" sz="2000" i="1" dirty="0">
              <a:solidFill>
                <a:schemeClr val="accent2">
                  <a:lumMod val="50000"/>
                </a:schemeClr>
              </a:solidFill>
              <a:ea typeface="Arial" charset="0"/>
              <a:cs typeface="Arial" charset="0"/>
            </a:endParaRPr>
          </a:p>
          <a:p>
            <a:pPr lvl="0">
              <a:lnSpc>
                <a:spcPct val="150000"/>
              </a:lnSpc>
            </a:pPr>
            <a:r>
              <a:rPr lang="ru-RU" altLang="ru-RU" sz="2000" dirty="0" smtClean="0">
                <a:solidFill>
                  <a:schemeClr val="accent2">
                    <a:lumMod val="50000"/>
                  </a:schemeClr>
                </a:solidFill>
                <a:ea typeface="Arial" charset="0"/>
                <a:cs typeface="Arial" charset="0"/>
              </a:rPr>
              <a:t>668 771</a:t>
            </a:r>
            <a:endParaRPr lang="ru-RU" altLang="ru-RU" sz="2000" dirty="0">
              <a:solidFill>
                <a:schemeClr val="accent2">
                  <a:lumMod val="50000"/>
                </a:schemeClr>
              </a:solidFill>
              <a:ea typeface="Arial" charset="0"/>
              <a:cs typeface="Arial" charset="0"/>
            </a:endParaRPr>
          </a:p>
          <a:p>
            <a:pPr lvl="0">
              <a:lnSpc>
                <a:spcPct val="150000"/>
              </a:lnSpc>
            </a:pPr>
            <a:r>
              <a:rPr lang="ru-RU" altLang="ru-RU" sz="2000" i="1" dirty="0" smtClean="0">
                <a:solidFill>
                  <a:schemeClr val="accent2">
                    <a:lumMod val="50000"/>
                  </a:schemeClr>
                </a:solidFill>
                <a:ea typeface="Arial" charset="0"/>
                <a:cs typeface="Arial" charset="0"/>
              </a:rPr>
              <a:t>73 </a:t>
            </a:r>
            <a:r>
              <a:rPr lang="ru-RU" altLang="ru-RU" sz="2000" i="1" dirty="0">
                <a:solidFill>
                  <a:schemeClr val="accent2">
                    <a:lumMod val="50000"/>
                  </a:schemeClr>
                </a:solidFill>
                <a:ea typeface="Arial" charset="0"/>
                <a:cs typeface="Arial" charset="0"/>
              </a:rPr>
              <a:t>%</a:t>
            </a:r>
          </a:p>
          <a:p>
            <a:pPr lvl="0">
              <a:lnSpc>
                <a:spcPct val="150000"/>
              </a:lnSpc>
            </a:pPr>
            <a:r>
              <a:rPr lang="ru-RU" altLang="ru-RU" sz="2000" b="1" dirty="0" smtClean="0">
                <a:solidFill>
                  <a:schemeClr val="accent2">
                    <a:lumMod val="50000"/>
                  </a:schemeClr>
                </a:solidFill>
                <a:ea typeface="Arial" charset="0"/>
                <a:cs typeface="Arial" charset="0"/>
              </a:rPr>
              <a:t>907 811</a:t>
            </a:r>
            <a:endParaRPr lang="ru-RU" altLang="ru-RU" sz="2000" b="1" dirty="0">
              <a:solidFill>
                <a:srgbClr val="92D050"/>
              </a:solidFill>
              <a:ea typeface="Arial" charset="0"/>
              <a:cs typeface="Arial" charset="0"/>
            </a:endParaRPr>
          </a:p>
          <a:p>
            <a:endParaRPr lang="ru-RU" dirty="0"/>
          </a:p>
        </p:txBody>
      </p:sp>
      <p:grpSp>
        <p:nvGrpSpPr>
          <p:cNvPr id="48" name="Группа 47"/>
          <p:cNvGrpSpPr/>
          <p:nvPr/>
        </p:nvGrpSpPr>
        <p:grpSpPr>
          <a:xfrm>
            <a:off x="11351570" y="0"/>
            <a:ext cx="160637" cy="629369"/>
            <a:chOff x="10896719" y="-8965"/>
            <a:chExt cx="160637" cy="629369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0896719" y="-8965"/>
              <a:ext cx="160637" cy="160637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0896719" y="299134"/>
              <a:ext cx="160637" cy="16063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0896719" y="459767"/>
              <a:ext cx="160637" cy="160637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0896719" y="143709"/>
              <a:ext cx="160637" cy="160637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19" name="Прямая соединительная линия 18"/>
          <p:cNvCxnSpPr>
            <a:cxnSpLocks/>
          </p:cNvCxnSpPr>
          <p:nvPr/>
        </p:nvCxnSpPr>
        <p:spPr>
          <a:xfrm>
            <a:off x="743190" y="2974306"/>
            <a:ext cx="10608380" cy="0"/>
          </a:xfrm>
          <a:prstGeom prst="line">
            <a:avLst/>
          </a:prstGeom>
          <a:ln w="19050">
            <a:solidFill>
              <a:srgbClr val="D87A00"/>
            </a:solidFill>
            <a:prstDash val="sys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cxnSpLocks/>
          </p:cNvCxnSpPr>
          <p:nvPr/>
        </p:nvCxnSpPr>
        <p:spPr>
          <a:xfrm>
            <a:off x="743190" y="3432756"/>
            <a:ext cx="10608380" cy="0"/>
          </a:xfrm>
          <a:prstGeom prst="line">
            <a:avLst/>
          </a:prstGeom>
          <a:ln w="19050">
            <a:solidFill>
              <a:srgbClr val="D87A00"/>
            </a:solidFill>
            <a:prstDash val="sys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cxnSpLocks/>
          </p:cNvCxnSpPr>
          <p:nvPr/>
        </p:nvCxnSpPr>
        <p:spPr>
          <a:xfrm>
            <a:off x="743190" y="3891206"/>
            <a:ext cx="10608380" cy="0"/>
          </a:xfrm>
          <a:prstGeom prst="line">
            <a:avLst/>
          </a:prstGeom>
          <a:ln w="19050">
            <a:solidFill>
              <a:srgbClr val="D87A00"/>
            </a:solidFill>
            <a:prstDash val="sys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cxnSpLocks/>
          </p:cNvCxnSpPr>
          <p:nvPr/>
        </p:nvCxnSpPr>
        <p:spPr>
          <a:xfrm>
            <a:off x="743190" y="4349656"/>
            <a:ext cx="10608380" cy="0"/>
          </a:xfrm>
          <a:prstGeom prst="line">
            <a:avLst/>
          </a:prstGeom>
          <a:ln w="19050">
            <a:solidFill>
              <a:srgbClr val="D87A00"/>
            </a:solidFill>
            <a:prstDash val="sys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>
            <a:cxnSpLocks/>
          </p:cNvCxnSpPr>
          <p:nvPr/>
        </p:nvCxnSpPr>
        <p:spPr>
          <a:xfrm>
            <a:off x="743190" y="4808106"/>
            <a:ext cx="10608380" cy="0"/>
          </a:xfrm>
          <a:prstGeom prst="line">
            <a:avLst/>
          </a:prstGeom>
          <a:ln w="19050">
            <a:solidFill>
              <a:srgbClr val="D87A00"/>
            </a:solidFill>
            <a:prstDash val="sys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7" name="Прямоугольник 46"/>
          <p:cNvSpPr/>
          <p:nvPr/>
        </p:nvSpPr>
        <p:spPr>
          <a:xfrm flipH="1">
            <a:off x="743189" y="568272"/>
            <a:ext cx="55209" cy="98695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6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9844946" y="2898723"/>
            <a:ext cx="895060" cy="386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altLang="ru-RU" sz="2000" b="1" dirty="0" smtClean="0">
                <a:solidFill>
                  <a:schemeClr val="accent2">
                    <a:lumMod val="50000"/>
                  </a:schemeClr>
                </a:solidFill>
                <a:ea typeface="Arial" charset="0"/>
                <a:cs typeface="Arial" charset="0"/>
              </a:rPr>
              <a:t>106</a:t>
            </a:r>
            <a:endParaRPr lang="ru-RU" altLang="ru-RU" sz="2000" b="1" dirty="0">
              <a:solidFill>
                <a:schemeClr val="accent6"/>
              </a:solidFill>
              <a:ea typeface="Arial" charset="0"/>
              <a:cs typeface="Arial" charset="0"/>
            </a:endParaRPr>
          </a:p>
          <a:p>
            <a:pPr lvl="0">
              <a:lnSpc>
                <a:spcPct val="150000"/>
              </a:lnSpc>
            </a:pPr>
            <a:endParaRPr lang="ru-RU" altLang="ru-RU" sz="2000" dirty="0">
              <a:solidFill>
                <a:schemeClr val="accent2">
                  <a:lumMod val="50000"/>
                </a:schemeClr>
              </a:solidFill>
              <a:ea typeface="Arial" charset="0"/>
              <a:cs typeface="Arial" charset="0"/>
            </a:endParaRPr>
          </a:p>
          <a:p>
            <a:pPr lvl="0">
              <a:lnSpc>
                <a:spcPct val="150000"/>
              </a:lnSpc>
            </a:pPr>
            <a:r>
              <a:rPr lang="ru-RU" altLang="ru-RU" sz="2000" dirty="0" smtClean="0">
                <a:solidFill>
                  <a:schemeClr val="accent2">
                    <a:lumMod val="50000"/>
                  </a:schemeClr>
                </a:solidFill>
                <a:ea typeface="Arial" charset="0"/>
                <a:cs typeface="Arial" charset="0"/>
              </a:rPr>
              <a:t>109</a:t>
            </a:r>
            <a:endParaRPr lang="ru-RU" altLang="ru-RU" sz="2000" dirty="0">
              <a:solidFill>
                <a:schemeClr val="accent2">
                  <a:lumMod val="50000"/>
                </a:schemeClr>
              </a:solidFill>
              <a:ea typeface="Arial" charset="0"/>
              <a:cs typeface="Arial" charset="0"/>
            </a:endParaRPr>
          </a:p>
          <a:p>
            <a:pPr lvl="0">
              <a:lnSpc>
                <a:spcPct val="150000"/>
              </a:lnSpc>
            </a:pPr>
            <a:endParaRPr lang="ru-RU" altLang="ru-RU" sz="2000" dirty="0">
              <a:solidFill>
                <a:schemeClr val="accent2">
                  <a:lumMod val="50000"/>
                </a:schemeClr>
              </a:solidFill>
              <a:ea typeface="Arial" charset="0"/>
              <a:cs typeface="Arial" charset="0"/>
            </a:endParaRPr>
          </a:p>
          <a:p>
            <a:pPr lvl="0">
              <a:lnSpc>
                <a:spcPct val="150000"/>
              </a:lnSpc>
            </a:pPr>
            <a:r>
              <a:rPr lang="ru-RU" altLang="ru-RU" sz="2000" dirty="0" smtClean="0">
                <a:solidFill>
                  <a:schemeClr val="accent2">
                    <a:lumMod val="50000"/>
                  </a:schemeClr>
                </a:solidFill>
                <a:ea typeface="Arial" charset="0"/>
                <a:cs typeface="Arial" charset="0"/>
              </a:rPr>
              <a:t>104</a:t>
            </a:r>
            <a:endParaRPr lang="ru-RU" altLang="ru-RU" sz="2000" dirty="0">
              <a:solidFill>
                <a:schemeClr val="accent2">
                  <a:lumMod val="50000"/>
                </a:schemeClr>
              </a:solidFill>
              <a:ea typeface="Arial" charset="0"/>
              <a:cs typeface="Arial" charset="0"/>
            </a:endParaRPr>
          </a:p>
          <a:p>
            <a:pPr lvl="0">
              <a:lnSpc>
                <a:spcPct val="150000"/>
              </a:lnSpc>
            </a:pPr>
            <a:endParaRPr lang="ru-RU" altLang="ru-RU" sz="2000" i="1" dirty="0">
              <a:solidFill>
                <a:schemeClr val="accent2">
                  <a:lumMod val="50000"/>
                </a:schemeClr>
              </a:solidFill>
              <a:ea typeface="Arial" charset="0"/>
              <a:cs typeface="Arial" charset="0"/>
            </a:endParaRPr>
          </a:p>
          <a:p>
            <a:pPr lvl="0">
              <a:lnSpc>
                <a:spcPct val="150000"/>
              </a:lnSpc>
            </a:pPr>
            <a:r>
              <a:rPr lang="ru-RU" altLang="ru-RU" sz="2000" b="1" dirty="0" smtClean="0">
                <a:solidFill>
                  <a:schemeClr val="accent2">
                    <a:lumMod val="50000"/>
                  </a:schemeClr>
                </a:solidFill>
                <a:ea typeface="Arial" charset="0"/>
                <a:cs typeface="Arial" charset="0"/>
              </a:rPr>
              <a:t>105</a:t>
            </a:r>
            <a:endParaRPr lang="ru-RU" altLang="ru-RU" sz="2000" b="1" dirty="0">
              <a:solidFill>
                <a:schemeClr val="accent6"/>
              </a:solidFill>
              <a:ea typeface="Arial" charset="0"/>
              <a:cs typeface="Arial" charset="0"/>
            </a:endParaRPr>
          </a:p>
          <a:p>
            <a:pPr lvl="0">
              <a:lnSpc>
                <a:spcPts val="4200"/>
              </a:lnSpc>
            </a:pPr>
            <a:endParaRPr lang="ru-RU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11500145" y="131392"/>
            <a:ext cx="264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1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0D2ABE32-B418-B244-AE3B-4C3997E578B4}"/>
              </a:ext>
            </a:extLst>
          </p:cNvPr>
          <p:cNvSpPr txBox="1"/>
          <p:nvPr/>
        </p:nvSpPr>
        <p:spPr>
          <a:xfrm>
            <a:off x="312234" y="33453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="" xmlns:a16="http://schemas.microsoft.com/office/drawing/2014/main" id="{8512E28B-87EE-9E46-B2BF-5F306DE4C7E9}"/>
              </a:ext>
            </a:extLst>
          </p:cNvPr>
          <p:cNvCxnSpPr>
            <a:cxnSpLocks/>
          </p:cNvCxnSpPr>
          <p:nvPr/>
        </p:nvCxnSpPr>
        <p:spPr>
          <a:xfrm>
            <a:off x="743190" y="5266556"/>
            <a:ext cx="10608380" cy="0"/>
          </a:xfrm>
          <a:prstGeom prst="line">
            <a:avLst/>
          </a:prstGeom>
          <a:ln w="19050">
            <a:solidFill>
              <a:srgbClr val="D87A00"/>
            </a:solidFill>
            <a:prstDash val="sys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>
            <a:extLst>
              <a:ext uri="{FF2B5EF4-FFF2-40B4-BE49-F238E27FC236}">
                <a16:creationId xmlns="" xmlns:a16="http://schemas.microsoft.com/office/drawing/2014/main" id="{123878E5-C56C-4D4B-A4A5-2B30B41F0F25}"/>
              </a:ext>
            </a:extLst>
          </p:cNvPr>
          <p:cNvCxnSpPr>
            <a:cxnSpLocks/>
          </p:cNvCxnSpPr>
          <p:nvPr/>
        </p:nvCxnSpPr>
        <p:spPr>
          <a:xfrm>
            <a:off x="743190" y="5725006"/>
            <a:ext cx="10608380" cy="0"/>
          </a:xfrm>
          <a:prstGeom prst="line">
            <a:avLst/>
          </a:prstGeom>
          <a:ln w="19050">
            <a:solidFill>
              <a:srgbClr val="D87A00"/>
            </a:solidFill>
            <a:prstDash val="sys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>
            <a:extLst>
              <a:ext uri="{FF2B5EF4-FFF2-40B4-BE49-F238E27FC236}">
                <a16:creationId xmlns="" xmlns:a16="http://schemas.microsoft.com/office/drawing/2014/main" id="{075BC867-B115-CF4E-894A-AAE0F6784AC1}"/>
              </a:ext>
            </a:extLst>
          </p:cNvPr>
          <p:cNvCxnSpPr>
            <a:cxnSpLocks/>
          </p:cNvCxnSpPr>
          <p:nvPr/>
        </p:nvCxnSpPr>
        <p:spPr>
          <a:xfrm>
            <a:off x="743190" y="6183458"/>
            <a:ext cx="10608380" cy="0"/>
          </a:xfrm>
          <a:prstGeom prst="line">
            <a:avLst/>
          </a:prstGeom>
          <a:ln w="19050">
            <a:solidFill>
              <a:srgbClr val="D87A00"/>
            </a:solidFill>
            <a:prstDash val="sys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302CF780-82B3-3D43-B117-C76B755D9668}"/>
              </a:ext>
            </a:extLst>
          </p:cNvPr>
          <p:cNvSpPr txBox="1"/>
          <p:nvPr/>
        </p:nvSpPr>
        <p:spPr>
          <a:xfrm>
            <a:off x="9432795" y="2338857"/>
            <a:ext cx="15812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ctr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solidFill>
                  <a:schemeClr val="accent2">
                    <a:lumMod val="75000"/>
                  </a:schemeClr>
                </a:solidFill>
                <a:ea typeface="Arial" charset="0"/>
                <a:cs typeface="Arial" charset="0"/>
              </a:rPr>
              <a:t>Темп роста </a:t>
            </a:r>
            <a:endParaRPr lang="ru-RU" altLang="ru-RU" dirty="0">
              <a:solidFill>
                <a:schemeClr val="accent2">
                  <a:lumMod val="75000"/>
                </a:schemeClr>
              </a:solidFill>
              <a:ea typeface="Arial" charset="0"/>
              <a:cs typeface="Arial" charset="0"/>
            </a:endParaRPr>
          </a:p>
          <a:p>
            <a:pPr lvl="0" algn="ctr" fontAlgn="ctr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chemeClr val="accent2">
                    <a:lumMod val="75000"/>
                  </a:schemeClr>
                </a:solidFill>
                <a:ea typeface="Arial" charset="0"/>
                <a:cs typeface="Arial" charset="0"/>
              </a:rPr>
              <a:t>к </a:t>
            </a:r>
            <a:r>
              <a:rPr lang="ru-RU" altLang="ru-RU" dirty="0" smtClean="0">
                <a:solidFill>
                  <a:schemeClr val="accent2">
                    <a:lumMod val="75000"/>
                  </a:schemeClr>
                </a:solidFill>
                <a:ea typeface="Arial" charset="0"/>
                <a:cs typeface="Arial" charset="0"/>
              </a:rPr>
              <a:t>2024 </a:t>
            </a:r>
            <a:r>
              <a:rPr lang="ru-RU" altLang="ru-RU" dirty="0">
                <a:solidFill>
                  <a:schemeClr val="accent2">
                    <a:lumMod val="75000"/>
                  </a:schemeClr>
                </a:solidFill>
                <a:ea typeface="Arial" charset="0"/>
                <a:cs typeface="Arial" charset="0"/>
              </a:rPr>
              <a:t>году, %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578215" y="2338857"/>
            <a:ext cx="14789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ctr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solidFill>
                  <a:schemeClr val="accent2">
                    <a:lumMod val="75000"/>
                  </a:schemeClr>
                </a:solidFill>
                <a:ea typeface="Arial" charset="0"/>
                <a:cs typeface="Arial" charset="0"/>
              </a:rPr>
              <a:t>Факт</a:t>
            </a:r>
            <a:endParaRPr lang="ru-RU" altLang="ru-RU" dirty="0">
              <a:solidFill>
                <a:schemeClr val="accent2">
                  <a:lumMod val="75000"/>
                </a:schemeClr>
              </a:solidFill>
              <a:ea typeface="Arial" charset="0"/>
              <a:cs typeface="Arial" charset="0"/>
            </a:endParaRPr>
          </a:p>
          <a:p>
            <a:pPr lvl="0" algn="ctr" fontAlgn="ctr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solidFill>
                  <a:schemeClr val="accent2">
                    <a:lumMod val="75000"/>
                  </a:schemeClr>
                </a:solidFill>
                <a:ea typeface="Arial" charset="0"/>
                <a:cs typeface="Arial" charset="0"/>
              </a:rPr>
              <a:t>тыс.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₽</a:t>
            </a:r>
            <a:endParaRPr lang="ru-RU" altLang="ru-RU" dirty="0">
              <a:solidFill>
                <a:schemeClr val="accent2">
                  <a:lumMod val="75000"/>
                </a:schemeClr>
              </a:solidFill>
              <a:ea typeface="Arial" charset="0"/>
              <a:cs typeface="Arial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="" xmlns:a16="http://schemas.microsoft.com/office/drawing/2014/main" id="{307A4A93-E8EA-4642-A3B2-129F9462C61B}"/>
              </a:ext>
            </a:extLst>
          </p:cNvPr>
          <p:cNvSpPr txBox="1"/>
          <p:nvPr/>
        </p:nvSpPr>
        <p:spPr>
          <a:xfrm>
            <a:off x="7521630" y="1502594"/>
            <a:ext cx="2526786" cy="9848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algn="ctr">
              <a:lnSpc>
                <a:spcPts val="2400"/>
              </a:lnSpc>
            </a:pPr>
            <a:r>
              <a:rPr lang="ru-RU" altLang="ru-RU" sz="4000" dirty="0" smtClean="0">
                <a:solidFill>
                  <a:srgbClr val="92D050"/>
                </a:solidFill>
                <a:ea typeface="Arial" charset="0"/>
                <a:cs typeface="Arial" charset="0"/>
              </a:rPr>
              <a:t>2025</a:t>
            </a:r>
            <a:r>
              <a:rPr lang="ru-RU" altLang="ru-RU" sz="4800" dirty="0" smtClean="0">
                <a:solidFill>
                  <a:srgbClr val="92D050"/>
                </a:solidFill>
                <a:ea typeface="Arial" charset="0"/>
                <a:cs typeface="Arial" charset="0"/>
              </a:rPr>
              <a:t> </a:t>
            </a:r>
            <a:endParaRPr lang="ru-RU" altLang="ru-RU" sz="4800" dirty="0">
              <a:solidFill>
                <a:srgbClr val="92D050"/>
              </a:solidFill>
              <a:ea typeface="Arial" charset="0"/>
              <a:cs typeface="Arial" charset="0"/>
            </a:endParaRPr>
          </a:p>
          <a:p>
            <a:pPr lvl="0" algn="ctr">
              <a:lnSpc>
                <a:spcPts val="2400"/>
              </a:lnSpc>
            </a:pPr>
            <a:r>
              <a:rPr lang="ru-RU" altLang="ru-RU" sz="2800" dirty="0">
                <a:solidFill>
                  <a:srgbClr val="92D050"/>
                </a:solidFill>
                <a:ea typeface="Arial" charset="0"/>
                <a:cs typeface="Arial" charset="0"/>
              </a:rPr>
              <a:t>год</a:t>
            </a:r>
          </a:p>
          <a:p>
            <a:endParaRPr lang="ru-RU" dirty="0"/>
          </a:p>
        </p:txBody>
      </p:sp>
      <p:grpSp>
        <p:nvGrpSpPr>
          <p:cNvPr id="54" name="Группа 53">
            <a:extLst>
              <a:ext uri="{FF2B5EF4-FFF2-40B4-BE49-F238E27FC236}">
                <a16:creationId xmlns="" xmlns:a16="http://schemas.microsoft.com/office/drawing/2014/main" id="{B3F58304-C807-1D42-9473-B702BFA1A62A}"/>
              </a:ext>
            </a:extLst>
          </p:cNvPr>
          <p:cNvGrpSpPr/>
          <p:nvPr/>
        </p:nvGrpSpPr>
        <p:grpSpPr>
          <a:xfrm>
            <a:off x="7328774" y="1711418"/>
            <a:ext cx="2808679" cy="562707"/>
            <a:chOff x="7263623" y="1617785"/>
            <a:chExt cx="2808679" cy="562707"/>
          </a:xfrm>
        </p:grpSpPr>
        <p:cxnSp>
          <p:nvCxnSpPr>
            <p:cNvPr id="55" name="Прямая соединительная линия 54">
              <a:extLst>
                <a:ext uri="{FF2B5EF4-FFF2-40B4-BE49-F238E27FC236}">
                  <a16:creationId xmlns="" xmlns:a16="http://schemas.microsoft.com/office/drawing/2014/main" id="{2917AE02-58ED-7041-908B-12242B0C368E}"/>
                </a:ext>
              </a:extLst>
            </p:cNvPr>
            <p:cNvCxnSpPr/>
            <p:nvPr/>
          </p:nvCxnSpPr>
          <p:spPr>
            <a:xfrm>
              <a:off x="9358200" y="1617785"/>
              <a:ext cx="714102" cy="0"/>
            </a:xfrm>
            <a:prstGeom prst="line">
              <a:avLst/>
            </a:prstGeom>
            <a:ln w="127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Прямая соединительная линия 55">
              <a:extLst>
                <a:ext uri="{FF2B5EF4-FFF2-40B4-BE49-F238E27FC236}">
                  <a16:creationId xmlns="" xmlns:a16="http://schemas.microsoft.com/office/drawing/2014/main" id="{36B51C03-1EA8-364F-89DE-656389B7788F}"/>
                </a:ext>
              </a:extLst>
            </p:cNvPr>
            <p:cNvCxnSpPr/>
            <p:nvPr/>
          </p:nvCxnSpPr>
          <p:spPr>
            <a:xfrm>
              <a:off x="7263623" y="1617785"/>
              <a:ext cx="714102" cy="0"/>
            </a:xfrm>
            <a:prstGeom prst="line">
              <a:avLst/>
            </a:prstGeom>
            <a:ln w="127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Прямая соединительная линия 56">
              <a:extLst>
                <a:ext uri="{FF2B5EF4-FFF2-40B4-BE49-F238E27FC236}">
                  <a16:creationId xmlns="" xmlns:a16="http://schemas.microsoft.com/office/drawing/2014/main" id="{6BF4F288-63D1-D348-A059-22BC04D095AC}"/>
                </a:ext>
              </a:extLst>
            </p:cNvPr>
            <p:cNvCxnSpPr/>
            <p:nvPr/>
          </p:nvCxnSpPr>
          <p:spPr>
            <a:xfrm>
              <a:off x="7263623" y="1617785"/>
              <a:ext cx="0" cy="562707"/>
            </a:xfrm>
            <a:prstGeom prst="line">
              <a:avLst/>
            </a:prstGeom>
            <a:ln w="12700" cap="flat">
              <a:solidFill>
                <a:schemeClr val="accent2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Прямая соединительная линия 57">
              <a:extLst>
                <a:ext uri="{FF2B5EF4-FFF2-40B4-BE49-F238E27FC236}">
                  <a16:creationId xmlns="" xmlns:a16="http://schemas.microsoft.com/office/drawing/2014/main" id="{D1510E28-0838-6B4D-B625-036A9EF04DE9}"/>
                </a:ext>
              </a:extLst>
            </p:cNvPr>
            <p:cNvCxnSpPr/>
            <p:nvPr/>
          </p:nvCxnSpPr>
          <p:spPr>
            <a:xfrm>
              <a:off x="10072302" y="1617785"/>
              <a:ext cx="0" cy="562707"/>
            </a:xfrm>
            <a:prstGeom prst="line">
              <a:avLst/>
            </a:prstGeom>
            <a:ln w="12700" cap="flat">
              <a:solidFill>
                <a:schemeClr val="accent2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4243431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0"/>
                <a:lumOff val="100000"/>
              </a:schemeClr>
            </a:gs>
            <a:gs pos="35000">
              <a:schemeClr val="accent4">
                <a:lumMod val="0"/>
                <a:lumOff val="100000"/>
              </a:schemeClr>
            </a:gs>
            <a:gs pos="100000">
              <a:srgbClr val="D87A00">
                <a:lumMod val="32000"/>
                <a:lumOff val="68000"/>
              </a:srgb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Скругленный прямоугольник 44"/>
          <p:cNvSpPr/>
          <p:nvPr/>
        </p:nvSpPr>
        <p:spPr>
          <a:xfrm>
            <a:off x="9086011" y="2418386"/>
            <a:ext cx="2136279" cy="3321956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626720" y="2418386"/>
            <a:ext cx="2136279" cy="3321956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798398" y="532712"/>
            <a:ext cx="9973391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ru-RU" altLang="ru-RU" sz="4000" b="1" dirty="0" smtClean="0">
                <a:solidFill>
                  <a:schemeClr val="accent2">
                    <a:lumMod val="50000"/>
                  </a:schemeClr>
                </a:solidFill>
                <a:ea typeface="Arial" charset="0"/>
                <a:cs typeface="Arial" charset="0"/>
              </a:rPr>
              <a:t>Исполнение </a:t>
            </a:r>
            <a:r>
              <a:rPr lang="ru-RU" altLang="ru-RU" sz="4000" dirty="0">
                <a:solidFill>
                  <a:schemeClr val="accent2">
                    <a:lumMod val="50000"/>
                  </a:schemeClr>
                </a:solidFill>
                <a:ea typeface="Arial" charset="0"/>
                <a:cs typeface="Arial" charset="0"/>
              </a:rPr>
              <a:t/>
            </a:r>
            <a:br>
              <a:rPr lang="ru-RU" altLang="ru-RU" sz="4000" dirty="0">
                <a:solidFill>
                  <a:schemeClr val="accent2">
                    <a:lumMod val="50000"/>
                  </a:schemeClr>
                </a:solidFill>
                <a:ea typeface="Arial" charset="0"/>
                <a:cs typeface="Arial" charset="0"/>
              </a:rPr>
            </a:br>
            <a:r>
              <a:rPr lang="ru-RU" altLang="ru-RU" sz="4000" dirty="0" err="1" smtClean="0">
                <a:solidFill>
                  <a:schemeClr val="accent2">
                    <a:lumMod val="75000"/>
                  </a:schemeClr>
                </a:solidFill>
                <a:ea typeface="Arial" charset="0"/>
                <a:cs typeface="Arial" charset="0"/>
              </a:rPr>
              <a:t>Родинского</a:t>
            </a:r>
            <a:r>
              <a:rPr lang="ru-RU" altLang="ru-RU" sz="4000" dirty="0" smtClean="0">
                <a:solidFill>
                  <a:schemeClr val="accent2">
                    <a:lumMod val="75000"/>
                  </a:schemeClr>
                </a:solidFill>
                <a:ea typeface="Arial" charset="0"/>
                <a:cs typeface="Arial" charset="0"/>
              </a:rPr>
              <a:t> районного бюджета</a:t>
            </a:r>
            <a:endParaRPr lang="ru-RU" sz="2800" dirty="0">
              <a:solidFill>
                <a:schemeClr val="accent2">
                  <a:lumMod val="75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8272" y="3064961"/>
            <a:ext cx="507060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altLang="ru-RU" sz="2000" b="1" dirty="0">
                <a:solidFill>
                  <a:schemeClr val="accent2">
                    <a:lumMod val="50000"/>
                  </a:schemeClr>
                </a:solidFill>
                <a:ea typeface="Arial" charset="0"/>
                <a:cs typeface="Arial" charset="0"/>
              </a:rPr>
              <a:t>Доходы, всего</a:t>
            </a:r>
          </a:p>
          <a:p>
            <a:pPr>
              <a:lnSpc>
                <a:spcPct val="150000"/>
              </a:lnSpc>
            </a:pPr>
            <a:r>
              <a:rPr lang="ru-RU" altLang="ru-RU" sz="2000" i="1" dirty="0">
                <a:solidFill>
                  <a:schemeClr val="accent2">
                    <a:lumMod val="50000"/>
                  </a:schemeClr>
                </a:solidFill>
                <a:ea typeface="Arial" charset="0"/>
                <a:cs typeface="Arial" charset="0"/>
              </a:rPr>
              <a:t>В том числе:</a:t>
            </a:r>
          </a:p>
          <a:p>
            <a:pPr lvl="1">
              <a:lnSpc>
                <a:spcPct val="150000"/>
              </a:lnSpc>
            </a:pPr>
            <a:r>
              <a:rPr lang="ru-RU" altLang="ru-RU" sz="2000" dirty="0" smtClean="0">
                <a:solidFill>
                  <a:schemeClr val="accent2">
                    <a:lumMod val="50000"/>
                  </a:schemeClr>
                </a:solidFill>
                <a:ea typeface="Arial" charset="0"/>
                <a:cs typeface="Arial" charset="0"/>
              </a:rPr>
              <a:t>Налоговые </a:t>
            </a:r>
            <a:r>
              <a:rPr lang="ru-RU" altLang="ru-RU" sz="2000" dirty="0">
                <a:solidFill>
                  <a:schemeClr val="accent2">
                    <a:lumMod val="50000"/>
                  </a:schemeClr>
                </a:solidFill>
                <a:ea typeface="Arial" charset="0"/>
                <a:cs typeface="Arial" charset="0"/>
              </a:rPr>
              <a:t>и неналоговые доходы</a:t>
            </a:r>
          </a:p>
          <a:p>
            <a:pPr lvl="1">
              <a:lnSpc>
                <a:spcPct val="150000"/>
              </a:lnSpc>
            </a:pPr>
            <a:r>
              <a:rPr lang="ru-RU" altLang="ru-RU" sz="2000" dirty="0" smtClean="0">
                <a:solidFill>
                  <a:schemeClr val="accent2">
                    <a:lumMod val="50000"/>
                  </a:schemeClr>
                </a:solidFill>
                <a:ea typeface="Akrobat" charset="0"/>
                <a:cs typeface="Akrobat" charset="0"/>
              </a:rPr>
              <a:t>Безвозмездные </a:t>
            </a:r>
            <a:r>
              <a:rPr lang="ru-RU" altLang="ru-RU" sz="2000" dirty="0">
                <a:solidFill>
                  <a:schemeClr val="accent2">
                    <a:lumMod val="50000"/>
                  </a:schemeClr>
                </a:solidFill>
                <a:ea typeface="Akrobat" charset="0"/>
                <a:cs typeface="Akrobat" charset="0"/>
              </a:rPr>
              <a:t>поступления</a:t>
            </a:r>
          </a:p>
          <a:p>
            <a:pPr lvl="0">
              <a:lnSpc>
                <a:spcPct val="150000"/>
              </a:lnSpc>
            </a:pPr>
            <a:r>
              <a:rPr lang="ru-RU" altLang="ru-RU" sz="2000" b="1" dirty="0" smtClean="0">
                <a:solidFill>
                  <a:schemeClr val="accent2">
                    <a:lumMod val="50000"/>
                  </a:schemeClr>
                </a:solidFill>
                <a:ea typeface="Arial" charset="0"/>
                <a:cs typeface="Arial" charset="0"/>
              </a:rPr>
              <a:t>Расходы</a:t>
            </a:r>
            <a:r>
              <a:rPr lang="ru-RU" altLang="ru-RU" sz="2000" b="1" dirty="0">
                <a:solidFill>
                  <a:schemeClr val="accent2">
                    <a:lumMod val="50000"/>
                  </a:schemeClr>
                </a:solidFill>
                <a:ea typeface="Arial" charset="0"/>
                <a:cs typeface="Arial" charset="0"/>
              </a:rPr>
              <a:t>, всего</a:t>
            </a:r>
            <a:endParaRPr lang="ru-RU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8272" y="2763657"/>
            <a:ext cx="2155372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altLang="ru-RU" sz="2000" dirty="0">
                <a:solidFill>
                  <a:schemeClr val="accent6"/>
                </a:solidFill>
                <a:ea typeface="Arial" charset="0"/>
                <a:cs typeface="Arial" charset="0"/>
              </a:rPr>
              <a:t>Показатели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192947" y="3062685"/>
            <a:ext cx="118717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altLang="ru-RU" sz="2000" b="1" dirty="0" smtClean="0">
                <a:solidFill>
                  <a:schemeClr val="accent2">
                    <a:lumMod val="50000"/>
                  </a:schemeClr>
                </a:solidFill>
                <a:ea typeface="Arial" charset="0"/>
                <a:cs typeface="Arial" charset="0"/>
              </a:rPr>
              <a:t>879 137</a:t>
            </a:r>
            <a:endParaRPr lang="ru-RU" altLang="ru-RU" sz="2000" b="1" dirty="0">
              <a:solidFill>
                <a:schemeClr val="accent2">
                  <a:lumMod val="50000"/>
                </a:schemeClr>
              </a:solidFill>
              <a:ea typeface="Arial" charset="0"/>
              <a:cs typeface="Arial" charset="0"/>
            </a:endParaRPr>
          </a:p>
          <a:p>
            <a:pPr lvl="0">
              <a:lnSpc>
                <a:spcPct val="150000"/>
              </a:lnSpc>
            </a:pPr>
            <a:endParaRPr lang="ru-RU" altLang="ru-RU" sz="2000" dirty="0">
              <a:solidFill>
                <a:schemeClr val="accent2">
                  <a:lumMod val="50000"/>
                </a:schemeClr>
              </a:solidFill>
              <a:ea typeface="Arial" charset="0"/>
              <a:cs typeface="Arial" charset="0"/>
            </a:endParaRPr>
          </a:p>
          <a:p>
            <a:pPr lvl="0">
              <a:lnSpc>
                <a:spcPct val="150000"/>
              </a:lnSpc>
            </a:pPr>
            <a:r>
              <a:rPr lang="ru-RU" altLang="ru-RU" sz="2000" dirty="0" smtClean="0">
                <a:solidFill>
                  <a:schemeClr val="accent2">
                    <a:lumMod val="50000"/>
                  </a:schemeClr>
                </a:solidFill>
                <a:ea typeface="Arial" charset="0"/>
                <a:cs typeface="Arial" charset="0"/>
              </a:rPr>
              <a:t>209 467</a:t>
            </a:r>
            <a:endParaRPr lang="ru-RU" altLang="ru-RU" sz="2000" dirty="0">
              <a:solidFill>
                <a:schemeClr val="accent2">
                  <a:lumMod val="50000"/>
                </a:schemeClr>
              </a:solidFill>
              <a:ea typeface="Arial" charset="0"/>
              <a:cs typeface="Arial" charset="0"/>
            </a:endParaRPr>
          </a:p>
          <a:p>
            <a:pPr lvl="0">
              <a:lnSpc>
                <a:spcPct val="150000"/>
              </a:lnSpc>
            </a:pPr>
            <a:r>
              <a:rPr lang="ru-RU" altLang="ru-RU" sz="2000" dirty="0" smtClean="0">
                <a:solidFill>
                  <a:schemeClr val="accent2">
                    <a:lumMod val="50000"/>
                  </a:schemeClr>
                </a:solidFill>
                <a:ea typeface="Arial" charset="0"/>
                <a:cs typeface="Arial" charset="0"/>
              </a:rPr>
              <a:t>669 670</a:t>
            </a:r>
            <a:endParaRPr lang="ru-RU" altLang="ru-RU" sz="2000" dirty="0">
              <a:solidFill>
                <a:schemeClr val="accent2">
                  <a:lumMod val="50000"/>
                </a:schemeClr>
              </a:solidFill>
              <a:ea typeface="Arial" charset="0"/>
              <a:cs typeface="Arial" charset="0"/>
            </a:endParaRPr>
          </a:p>
          <a:p>
            <a:pPr lvl="0">
              <a:lnSpc>
                <a:spcPct val="150000"/>
              </a:lnSpc>
            </a:pPr>
            <a:r>
              <a:rPr lang="ru-RU" altLang="ru-RU" sz="2000" b="1" dirty="0" smtClean="0">
                <a:solidFill>
                  <a:schemeClr val="accent2">
                    <a:lumMod val="50000"/>
                  </a:schemeClr>
                </a:solidFill>
                <a:ea typeface="Arial" charset="0"/>
                <a:cs typeface="Arial" charset="0"/>
              </a:rPr>
              <a:t>875 916</a:t>
            </a:r>
            <a:endParaRPr lang="ru-RU" altLang="ru-RU" sz="2000" b="1" dirty="0">
              <a:solidFill>
                <a:srgbClr val="92D050"/>
              </a:solidFill>
              <a:ea typeface="Arial" charset="0"/>
              <a:cs typeface="Arial" charset="0"/>
            </a:endParaRPr>
          </a:p>
          <a:p>
            <a:endParaRPr lang="ru-RU" dirty="0"/>
          </a:p>
        </p:txBody>
      </p:sp>
      <p:grpSp>
        <p:nvGrpSpPr>
          <p:cNvPr id="48" name="Группа 47"/>
          <p:cNvGrpSpPr/>
          <p:nvPr/>
        </p:nvGrpSpPr>
        <p:grpSpPr>
          <a:xfrm>
            <a:off x="11351570" y="0"/>
            <a:ext cx="160637" cy="629369"/>
            <a:chOff x="10896719" y="-8965"/>
            <a:chExt cx="160637" cy="629369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0896719" y="-8965"/>
              <a:ext cx="160637" cy="160637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0896719" y="299134"/>
              <a:ext cx="160637" cy="16063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0896719" y="459767"/>
              <a:ext cx="160637" cy="160637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0896719" y="143709"/>
              <a:ext cx="160637" cy="160637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19" name="Прямая соединительная линия 18"/>
          <p:cNvCxnSpPr>
            <a:cxnSpLocks/>
          </p:cNvCxnSpPr>
          <p:nvPr/>
        </p:nvCxnSpPr>
        <p:spPr>
          <a:xfrm>
            <a:off x="743190" y="3144791"/>
            <a:ext cx="10608380" cy="0"/>
          </a:xfrm>
          <a:prstGeom prst="line">
            <a:avLst/>
          </a:prstGeom>
          <a:ln w="19050">
            <a:solidFill>
              <a:srgbClr val="D87A00"/>
            </a:solidFill>
            <a:prstDash val="sys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cxnSpLocks/>
          </p:cNvCxnSpPr>
          <p:nvPr/>
        </p:nvCxnSpPr>
        <p:spPr>
          <a:xfrm>
            <a:off x="743190" y="3603241"/>
            <a:ext cx="10608380" cy="0"/>
          </a:xfrm>
          <a:prstGeom prst="line">
            <a:avLst/>
          </a:prstGeom>
          <a:ln w="19050">
            <a:solidFill>
              <a:srgbClr val="D87A00"/>
            </a:solidFill>
            <a:prstDash val="sys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cxnSpLocks/>
          </p:cNvCxnSpPr>
          <p:nvPr/>
        </p:nvCxnSpPr>
        <p:spPr>
          <a:xfrm>
            <a:off x="743190" y="4061691"/>
            <a:ext cx="10608380" cy="0"/>
          </a:xfrm>
          <a:prstGeom prst="line">
            <a:avLst/>
          </a:prstGeom>
          <a:ln w="19050">
            <a:solidFill>
              <a:srgbClr val="D87A00"/>
            </a:solidFill>
            <a:prstDash val="sys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cxnSpLocks/>
          </p:cNvCxnSpPr>
          <p:nvPr/>
        </p:nvCxnSpPr>
        <p:spPr>
          <a:xfrm>
            <a:off x="743190" y="4520141"/>
            <a:ext cx="10608380" cy="0"/>
          </a:xfrm>
          <a:prstGeom prst="line">
            <a:avLst/>
          </a:prstGeom>
          <a:ln w="19050">
            <a:solidFill>
              <a:srgbClr val="D87A00"/>
            </a:solidFill>
            <a:prstDash val="sys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>
            <a:cxnSpLocks/>
          </p:cNvCxnSpPr>
          <p:nvPr/>
        </p:nvCxnSpPr>
        <p:spPr>
          <a:xfrm>
            <a:off x="743190" y="4978591"/>
            <a:ext cx="10608380" cy="0"/>
          </a:xfrm>
          <a:prstGeom prst="line">
            <a:avLst/>
          </a:prstGeom>
          <a:ln w="19050">
            <a:solidFill>
              <a:srgbClr val="D87A00"/>
            </a:solidFill>
            <a:prstDash val="sys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7" name="Прямоугольник 46"/>
          <p:cNvSpPr/>
          <p:nvPr/>
        </p:nvSpPr>
        <p:spPr>
          <a:xfrm flipH="1">
            <a:off x="743189" y="568272"/>
            <a:ext cx="55209" cy="98695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6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9844946" y="3053710"/>
            <a:ext cx="895060" cy="293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altLang="ru-RU" sz="2000" b="1" dirty="0" smtClean="0">
                <a:solidFill>
                  <a:schemeClr val="accent2">
                    <a:lumMod val="50000"/>
                  </a:schemeClr>
                </a:solidFill>
                <a:ea typeface="Arial" charset="0"/>
                <a:cs typeface="Arial" charset="0"/>
              </a:rPr>
              <a:t>105</a:t>
            </a:r>
            <a:endParaRPr lang="ru-RU" altLang="ru-RU" sz="2000" b="1" dirty="0">
              <a:solidFill>
                <a:schemeClr val="accent6"/>
              </a:solidFill>
              <a:ea typeface="Arial" charset="0"/>
              <a:cs typeface="Arial" charset="0"/>
            </a:endParaRPr>
          </a:p>
          <a:p>
            <a:pPr lvl="0">
              <a:lnSpc>
                <a:spcPct val="150000"/>
              </a:lnSpc>
            </a:pPr>
            <a:endParaRPr lang="ru-RU" altLang="ru-RU" sz="2000" dirty="0">
              <a:solidFill>
                <a:schemeClr val="accent2">
                  <a:lumMod val="50000"/>
                </a:schemeClr>
              </a:solidFill>
              <a:ea typeface="Arial" charset="0"/>
              <a:cs typeface="Arial" charset="0"/>
            </a:endParaRPr>
          </a:p>
          <a:p>
            <a:pPr lvl="0">
              <a:lnSpc>
                <a:spcPct val="150000"/>
              </a:lnSpc>
            </a:pPr>
            <a:r>
              <a:rPr lang="ru-RU" altLang="ru-RU" sz="2000" dirty="0" smtClean="0">
                <a:solidFill>
                  <a:schemeClr val="accent2">
                    <a:lumMod val="50000"/>
                  </a:schemeClr>
                </a:solidFill>
                <a:ea typeface="Arial" charset="0"/>
                <a:cs typeface="Arial" charset="0"/>
              </a:rPr>
              <a:t>110</a:t>
            </a:r>
          </a:p>
          <a:p>
            <a:pPr lvl="0">
              <a:lnSpc>
                <a:spcPct val="150000"/>
              </a:lnSpc>
            </a:pPr>
            <a:r>
              <a:rPr lang="ru-RU" altLang="ru-RU" sz="2000" dirty="0" smtClean="0">
                <a:solidFill>
                  <a:schemeClr val="accent2">
                    <a:lumMod val="50000"/>
                  </a:schemeClr>
                </a:solidFill>
                <a:ea typeface="Arial" charset="0"/>
                <a:cs typeface="Arial" charset="0"/>
              </a:rPr>
              <a:t>104</a:t>
            </a:r>
            <a:endParaRPr lang="ru-RU" altLang="ru-RU" sz="2000" i="1" dirty="0" smtClean="0">
              <a:solidFill>
                <a:schemeClr val="accent2">
                  <a:lumMod val="50000"/>
                </a:schemeClr>
              </a:solidFill>
              <a:ea typeface="Arial" charset="0"/>
              <a:cs typeface="Arial" charset="0"/>
            </a:endParaRPr>
          </a:p>
          <a:p>
            <a:pPr lvl="0">
              <a:lnSpc>
                <a:spcPct val="150000"/>
              </a:lnSpc>
            </a:pPr>
            <a:r>
              <a:rPr lang="ru-RU" altLang="ru-RU" sz="2000" b="1" dirty="0" smtClean="0">
                <a:solidFill>
                  <a:schemeClr val="accent2">
                    <a:lumMod val="50000"/>
                  </a:schemeClr>
                </a:solidFill>
                <a:ea typeface="Arial" charset="0"/>
                <a:cs typeface="Arial" charset="0"/>
              </a:rPr>
              <a:t>104</a:t>
            </a:r>
            <a:endParaRPr lang="ru-RU" altLang="ru-RU" sz="2000" b="1" dirty="0">
              <a:solidFill>
                <a:schemeClr val="accent6"/>
              </a:solidFill>
              <a:ea typeface="Arial" charset="0"/>
              <a:cs typeface="Arial" charset="0"/>
            </a:endParaRPr>
          </a:p>
          <a:p>
            <a:pPr lvl="0">
              <a:lnSpc>
                <a:spcPts val="4200"/>
              </a:lnSpc>
            </a:pPr>
            <a:endParaRPr lang="ru-RU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11512207" y="131392"/>
            <a:ext cx="14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2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0D2ABE32-B418-B244-AE3B-4C3997E578B4}"/>
              </a:ext>
            </a:extLst>
          </p:cNvPr>
          <p:cNvSpPr txBox="1"/>
          <p:nvPr/>
        </p:nvSpPr>
        <p:spPr>
          <a:xfrm>
            <a:off x="312234" y="33453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="" xmlns:a16="http://schemas.microsoft.com/office/drawing/2014/main" id="{8512E28B-87EE-9E46-B2BF-5F306DE4C7E9}"/>
              </a:ext>
            </a:extLst>
          </p:cNvPr>
          <p:cNvCxnSpPr>
            <a:cxnSpLocks/>
          </p:cNvCxnSpPr>
          <p:nvPr/>
        </p:nvCxnSpPr>
        <p:spPr>
          <a:xfrm>
            <a:off x="743190" y="5437041"/>
            <a:ext cx="10608380" cy="0"/>
          </a:xfrm>
          <a:prstGeom prst="line">
            <a:avLst/>
          </a:prstGeom>
          <a:ln w="19050">
            <a:solidFill>
              <a:srgbClr val="D87A00"/>
            </a:solidFill>
            <a:prstDash val="sysDash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="" xmlns:a16="http://schemas.microsoft.com/office/drawing/2014/main" id="{302CF780-82B3-3D43-B117-C76B755D9668}"/>
              </a:ext>
            </a:extLst>
          </p:cNvPr>
          <p:cNvSpPr txBox="1"/>
          <p:nvPr/>
        </p:nvSpPr>
        <p:spPr>
          <a:xfrm>
            <a:off x="9432795" y="2416354"/>
            <a:ext cx="15812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ctr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solidFill>
                  <a:schemeClr val="accent2">
                    <a:lumMod val="75000"/>
                  </a:schemeClr>
                </a:solidFill>
                <a:ea typeface="Arial" charset="0"/>
                <a:cs typeface="Arial" charset="0"/>
              </a:rPr>
              <a:t>Темп роста </a:t>
            </a:r>
            <a:endParaRPr lang="ru-RU" altLang="ru-RU" dirty="0">
              <a:solidFill>
                <a:schemeClr val="accent2">
                  <a:lumMod val="75000"/>
                </a:schemeClr>
              </a:solidFill>
              <a:ea typeface="Arial" charset="0"/>
              <a:cs typeface="Arial" charset="0"/>
            </a:endParaRPr>
          </a:p>
          <a:p>
            <a:pPr lvl="0" algn="ctr" fontAlgn="ctr">
              <a:spcBef>
                <a:spcPct val="0"/>
              </a:spcBef>
              <a:spcAft>
                <a:spcPct val="0"/>
              </a:spcAft>
            </a:pPr>
            <a:r>
              <a:rPr lang="ru-RU" altLang="ru-RU" dirty="0">
                <a:solidFill>
                  <a:schemeClr val="accent2">
                    <a:lumMod val="75000"/>
                  </a:schemeClr>
                </a:solidFill>
                <a:ea typeface="Arial" charset="0"/>
                <a:cs typeface="Arial" charset="0"/>
              </a:rPr>
              <a:t>к </a:t>
            </a:r>
            <a:r>
              <a:rPr lang="ru-RU" altLang="ru-RU" dirty="0" smtClean="0">
                <a:solidFill>
                  <a:schemeClr val="accent2">
                    <a:lumMod val="75000"/>
                  </a:schemeClr>
                </a:solidFill>
                <a:ea typeface="Arial" charset="0"/>
                <a:cs typeface="Arial" charset="0"/>
              </a:rPr>
              <a:t>2024 </a:t>
            </a:r>
            <a:r>
              <a:rPr lang="ru-RU" altLang="ru-RU" dirty="0">
                <a:solidFill>
                  <a:schemeClr val="accent2">
                    <a:lumMod val="75000"/>
                  </a:schemeClr>
                </a:solidFill>
                <a:ea typeface="Arial" charset="0"/>
                <a:cs typeface="Arial" charset="0"/>
              </a:rPr>
              <a:t>году, %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88185" y="2458545"/>
            <a:ext cx="14789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ctr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solidFill>
                  <a:schemeClr val="accent2">
                    <a:lumMod val="75000"/>
                  </a:schemeClr>
                </a:solidFill>
                <a:ea typeface="Arial" charset="0"/>
                <a:cs typeface="Arial" charset="0"/>
              </a:rPr>
              <a:t>Факт</a:t>
            </a:r>
            <a:endParaRPr lang="ru-RU" altLang="ru-RU" dirty="0">
              <a:solidFill>
                <a:schemeClr val="accent2">
                  <a:lumMod val="75000"/>
                </a:schemeClr>
              </a:solidFill>
              <a:ea typeface="Arial" charset="0"/>
              <a:cs typeface="Arial" charset="0"/>
            </a:endParaRPr>
          </a:p>
          <a:p>
            <a:pPr lvl="0" algn="ctr" fontAlgn="ctr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solidFill>
                  <a:schemeClr val="accent2">
                    <a:lumMod val="75000"/>
                  </a:schemeClr>
                </a:solidFill>
                <a:ea typeface="Arial" charset="0"/>
                <a:cs typeface="Arial" charset="0"/>
              </a:rPr>
              <a:t>тыс. </a:t>
            </a: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₽</a:t>
            </a:r>
            <a:endParaRPr lang="ru-RU" altLang="ru-RU" dirty="0">
              <a:solidFill>
                <a:schemeClr val="accent2">
                  <a:lumMod val="75000"/>
                </a:schemeClr>
              </a:solidFill>
              <a:ea typeface="Arial" charset="0"/>
              <a:cs typeface="Arial" charset="0"/>
            </a:endParaRPr>
          </a:p>
        </p:txBody>
      </p:sp>
      <p:grpSp>
        <p:nvGrpSpPr>
          <p:cNvPr id="35" name="Группа 34">
            <a:extLst>
              <a:ext uri="{FF2B5EF4-FFF2-40B4-BE49-F238E27FC236}">
                <a16:creationId xmlns="" xmlns:a16="http://schemas.microsoft.com/office/drawing/2014/main" id="{B3F58304-C807-1D42-9473-B702BFA1A62A}"/>
              </a:ext>
            </a:extLst>
          </p:cNvPr>
          <p:cNvGrpSpPr/>
          <p:nvPr/>
        </p:nvGrpSpPr>
        <p:grpSpPr>
          <a:xfrm>
            <a:off x="7468256" y="1711418"/>
            <a:ext cx="2808679" cy="562707"/>
            <a:chOff x="7263623" y="1617785"/>
            <a:chExt cx="2808679" cy="562707"/>
          </a:xfrm>
        </p:grpSpPr>
        <p:cxnSp>
          <p:nvCxnSpPr>
            <p:cNvPr id="36" name="Прямая соединительная линия 35">
              <a:extLst>
                <a:ext uri="{FF2B5EF4-FFF2-40B4-BE49-F238E27FC236}">
                  <a16:creationId xmlns="" xmlns:a16="http://schemas.microsoft.com/office/drawing/2014/main" id="{2917AE02-58ED-7041-908B-12242B0C368E}"/>
                </a:ext>
              </a:extLst>
            </p:cNvPr>
            <p:cNvCxnSpPr/>
            <p:nvPr/>
          </p:nvCxnSpPr>
          <p:spPr>
            <a:xfrm>
              <a:off x="9358200" y="1617785"/>
              <a:ext cx="714102" cy="0"/>
            </a:xfrm>
            <a:prstGeom prst="line">
              <a:avLst/>
            </a:prstGeom>
            <a:ln w="127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>
              <a:extLst>
                <a:ext uri="{FF2B5EF4-FFF2-40B4-BE49-F238E27FC236}">
                  <a16:creationId xmlns="" xmlns:a16="http://schemas.microsoft.com/office/drawing/2014/main" id="{36B51C03-1EA8-364F-89DE-656389B7788F}"/>
                </a:ext>
              </a:extLst>
            </p:cNvPr>
            <p:cNvCxnSpPr/>
            <p:nvPr/>
          </p:nvCxnSpPr>
          <p:spPr>
            <a:xfrm>
              <a:off x="7263623" y="1617785"/>
              <a:ext cx="714102" cy="0"/>
            </a:xfrm>
            <a:prstGeom prst="line">
              <a:avLst/>
            </a:prstGeom>
            <a:ln w="12700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Прямая соединительная линия 39">
              <a:extLst>
                <a:ext uri="{FF2B5EF4-FFF2-40B4-BE49-F238E27FC236}">
                  <a16:creationId xmlns="" xmlns:a16="http://schemas.microsoft.com/office/drawing/2014/main" id="{6BF4F288-63D1-D348-A059-22BC04D095AC}"/>
                </a:ext>
              </a:extLst>
            </p:cNvPr>
            <p:cNvCxnSpPr/>
            <p:nvPr/>
          </p:nvCxnSpPr>
          <p:spPr>
            <a:xfrm>
              <a:off x="7263623" y="1617785"/>
              <a:ext cx="0" cy="562707"/>
            </a:xfrm>
            <a:prstGeom prst="line">
              <a:avLst/>
            </a:prstGeom>
            <a:ln w="12700" cap="flat">
              <a:solidFill>
                <a:schemeClr val="accent2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единительная линия 41">
              <a:extLst>
                <a:ext uri="{FF2B5EF4-FFF2-40B4-BE49-F238E27FC236}">
                  <a16:creationId xmlns="" xmlns:a16="http://schemas.microsoft.com/office/drawing/2014/main" id="{D1510E28-0838-6B4D-B625-036A9EF04DE9}"/>
                </a:ext>
              </a:extLst>
            </p:cNvPr>
            <p:cNvCxnSpPr/>
            <p:nvPr/>
          </p:nvCxnSpPr>
          <p:spPr>
            <a:xfrm>
              <a:off x="10072302" y="1617785"/>
              <a:ext cx="0" cy="562707"/>
            </a:xfrm>
            <a:prstGeom prst="line">
              <a:avLst/>
            </a:prstGeom>
            <a:ln w="12700" cap="flat">
              <a:solidFill>
                <a:schemeClr val="accent2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TextBox 43">
            <a:extLst>
              <a:ext uri="{FF2B5EF4-FFF2-40B4-BE49-F238E27FC236}">
                <a16:creationId xmlns="" xmlns:a16="http://schemas.microsoft.com/office/drawing/2014/main" id="{307A4A93-E8EA-4642-A3B2-129F9462C61B}"/>
              </a:ext>
            </a:extLst>
          </p:cNvPr>
          <p:cNvSpPr txBox="1"/>
          <p:nvPr/>
        </p:nvSpPr>
        <p:spPr>
          <a:xfrm>
            <a:off x="7645615" y="1471598"/>
            <a:ext cx="2526786" cy="9848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algn="ctr">
              <a:lnSpc>
                <a:spcPts val="2400"/>
              </a:lnSpc>
            </a:pPr>
            <a:r>
              <a:rPr lang="ru-RU" altLang="ru-RU" sz="4000" dirty="0" smtClean="0">
                <a:solidFill>
                  <a:srgbClr val="92D050"/>
                </a:solidFill>
                <a:ea typeface="Arial" charset="0"/>
                <a:cs typeface="Arial" charset="0"/>
              </a:rPr>
              <a:t>2025</a:t>
            </a:r>
            <a:r>
              <a:rPr lang="ru-RU" altLang="ru-RU" sz="4800" dirty="0" smtClean="0">
                <a:solidFill>
                  <a:srgbClr val="92D050"/>
                </a:solidFill>
                <a:ea typeface="Arial" charset="0"/>
                <a:cs typeface="Arial" charset="0"/>
              </a:rPr>
              <a:t> </a:t>
            </a:r>
            <a:endParaRPr lang="ru-RU" altLang="ru-RU" sz="4800" dirty="0">
              <a:solidFill>
                <a:srgbClr val="92D050"/>
              </a:solidFill>
              <a:ea typeface="Arial" charset="0"/>
              <a:cs typeface="Arial" charset="0"/>
            </a:endParaRPr>
          </a:p>
          <a:p>
            <a:pPr lvl="0" algn="ctr">
              <a:lnSpc>
                <a:spcPts val="2400"/>
              </a:lnSpc>
            </a:pPr>
            <a:r>
              <a:rPr lang="ru-RU" altLang="ru-RU" sz="2800" dirty="0">
                <a:solidFill>
                  <a:srgbClr val="92D050"/>
                </a:solidFill>
                <a:ea typeface="Arial" charset="0"/>
                <a:cs typeface="Arial" charset="0"/>
              </a:rPr>
              <a:t>год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15896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0"/>
                <a:lumOff val="100000"/>
              </a:schemeClr>
            </a:gs>
            <a:gs pos="35000">
              <a:schemeClr val="accent4">
                <a:lumMod val="0"/>
                <a:lumOff val="100000"/>
              </a:schemeClr>
            </a:gs>
            <a:gs pos="100000">
              <a:srgbClr val="D87A00">
                <a:lumMod val="32000"/>
                <a:lumOff val="68000"/>
              </a:srgb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Группа 47"/>
          <p:cNvGrpSpPr/>
          <p:nvPr/>
        </p:nvGrpSpPr>
        <p:grpSpPr>
          <a:xfrm>
            <a:off x="11351570" y="0"/>
            <a:ext cx="160637" cy="629369"/>
            <a:chOff x="10896719" y="-8965"/>
            <a:chExt cx="160637" cy="629369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0896719" y="-8965"/>
              <a:ext cx="160637" cy="160637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0896719" y="299134"/>
              <a:ext cx="160637" cy="16063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0896719" y="459767"/>
              <a:ext cx="160637" cy="160637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0896719" y="143709"/>
              <a:ext cx="160637" cy="160637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1474742" y="131392"/>
            <a:ext cx="264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ED7D31">
                    <a:lumMod val="50000"/>
                  </a:srgbClr>
                </a:solidFill>
              </a:rPr>
              <a:t>3</a:t>
            </a:r>
            <a:endParaRPr lang="ru-RU" dirty="0">
              <a:solidFill>
                <a:srgbClr val="ED7D31">
                  <a:lumMod val="50000"/>
                </a:srgbClr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="" xmlns:a16="http://schemas.microsoft.com/office/drawing/2014/main" id="{ED1A457A-0DE3-5943-9BB1-B96289D5576C}"/>
              </a:ext>
            </a:extLst>
          </p:cNvPr>
          <p:cNvSpPr txBox="1"/>
          <p:nvPr/>
        </p:nvSpPr>
        <p:spPr>
          <a:xfrm>
            <a:off x="791056" y="538400"/>
            <a:ext cx="7977608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ru-RU" altLang="ru-RU" sz="4000" b="1" dirty="0">
                <a:solidFill>
                  <a:schemeClr val="accent2">
                    <a:lumMod val="50000"/>
                  </a:schemeClr>
                </a:solidFill>
              </a:rPr>
              <a:t>Налоговые </a:t>
            </a:r>
            <a:r>
              <a:rPr lang="ru-RU" alt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доходы </a:t>
            </a:r>
            <a:r>
              <a:rPr lang="ru-RU" altLang="ru-RU" sz="4000" b="1" dirty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altLang="ru-RU" sz="40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altLang="ru-RU" sz="4000" dirty="0" smtClean="0">
                <a:solidFill>
                  <a:schemeClr val="accent2">
                    <a:lumMod val="75000"/>
                  </a:schemeClr>
                </a:solidFill>
              </a:rPr>
              <a:t>районного </a:t>
            </a:r>
            <a:r>
              <a:rPr lang="ru-RU" altLang="ru-RU" sz="4000" dirty="0">
                <a:solidFill>
                  <a:schemeClr val="accent2">
                    <a:lumMod val="75000"/>
                  </a:schemeClr>
                </a:solidFill>
              </a:rPr>
              <a:t>бюджета в 20</a:t>
            </a:r>
            <a:r>
              <a:rPr lang="en-US" altLang="ru-RU" sz="4000" dirty="0" smtClean="0">
                <a:solidFill>
                  <a:schemeClr val="accent2">
                    <a:lumMod val="75000"/>
                  </a:schemeClr>
                </a:solidFill>
              </a:rPr>
              <a:t>2</a:t>
            </a:r>
            <a:r>
              <a:rPr lang="ru-RU" altLang="ru-RU" sz="4000" dirty="0" smtClean="0">
                <a:solidFill>
                  <a:schemeClr val="accent2">
                    <a:lumMod val="75000"/>
                  </a:schemeClr>
                </a:solidFill>
              </a:rPr>
              <a:t>5 </a:t>
            </a:r>
            <a:r>
              <a:rPr lang="ru-RU" altLang="ru-RU" sz="4000" dirty="0">
                <a:solidFill>
                  <a:schemeClr val="accent2">
                    <a:lumMod val="75000"/>
                  </a:schemeClr>
                </a:solidFill>
              </a:rPr>
              <a:t>году </a:t>
            </a:r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138" name="Группа 137"/>
          <p:cNvGrpSpPr/>
          <p:nvPr/>
        </p:nvGrpSpPr>
        <p:grpSpPr>
          <a:xfrm>
            <a:off x="553645" y="1994382"/>
            <a:ext cx="11264420" cy="4037460"/>
            <a:chOff x="713389" y="2428585"/>
            <a:chExt cx="11264420" cy="4037460"/>
          </a:xfrm>
        </p:grpSpPr>
        <p:graphicFrame>
          <p:nvGraphicFramePr>
            <p:cNvPr id="52" name="Диаграмма 51">
              <a:extLst>
                <a:ext uri="{FF2B5EF4-FFF2-40B4-BE49-F238E27FC236}">
                  <a16:creationId xmlns="" xmlns:a16="http://schemas.microsoft.com/office/drawing/2014/main" id="{2363E9FA-C0FC-F241-A440-115BE8641D2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xmlns="" val="2874360463"/>
                </p:ext>
              </p:extLst>
            </p:nvPr>
          </p:nvGraphicFramePr>
          <p:xfrm>
            <a:off x="3256318" y="2761109"/>
            <a:ext cx="5919165" cy="370493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79" name="Овал 78">
              <a:extLst>
                <a:ext uri="{FF2B5EF4-FFF2-40B4-BE49-F238E27FC236}">
                  <a16:creationId xmlns="" xmlns:a16="http://schemas.microsoft.com/office/drawing/2014/main" id="{8FCA38A4-B1EF-324C-8133-C9F6F51A19BE}"/>
                </a:ext>
              </a:extLst>
            </p:cNvPr>
            <p:cNvSpPr/>
            <p:nvPr/>
          </p:nvSpPr>
          <p:spPr>
            <a:xfrm>
              <a:off x="4569899" y="3113350"/>
              <a:ext cx="3034137" cy="3034196"/>
            </a:xfrm>
            <a:prstGeom prst="ellipse">
              <a:avLst/>
            </a:prstGeom>
            <a:solidFill>
              <a:schemeClr val="bg1"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53" name="TextBox 52">
              <a:extLst>
                <a:ext uri="{FF2B5EF4-FFF2-40B4-BE49-F238E27FC236}">
                  <a16:creationId xmlns="" xmlns:a16="http://schemas.microsoft.com/office/drawing/2014/main" id="{2279A2C2-3FA8-3E41-9EED-BA133DABCB6C}"/>
                </a:ext>
              </a:extLst>
            </p:cNvPr>
            <p:cNvSpPr txBox="1"/>
            <p:nvPr/>
          </p:nvSpPr>
          <p:spPr>
            <a:xfrm>
              <a:off x="9412730" y="3349312"/>
              <a:ext cx="2565079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 sz="1189" b="0" i="0" u="none" strike="noStrike" kern="1200" baseline="0">
                  <a:solidFill>
                    <a:srgbClr val="000000"/>
                  </a:solidFill>
                  <a:latin typeface="Franklin Gothic Book"/>
                  <a:ea typeface="Franklin Gothic Book"/>
                  <a:cs typeface="Franklin Gothic Book"/>
                </a:defRPr>
              </a:pPr>
              <a:r>
                <a:rPr lang="ru-RU" sz="1600" dirty="0" smtClean="0">
                  <a:solidFill>
                    <a:srgbClr val="000000"/>
                  </a:solidFill>
                  <a:latin typeface="Calibri" charset="0"/>
                  <a:ea typeface="Arial"/>
                  <a:cs typeface="Arial"/>
                </a:rPr>
                <a:t>Налог </a:t>
              </a:r>
            </a:p>
            <a:p>
              <a:pPr>
                <a:defRPr sz="1189" b="0" i="0" u="none" strike="noStrike" kern="1200" baseline="0">
                  <a:solidFill>
                    <a:srgbClr val="000000"/>
                  </a:solidFill>
                  <a:latin typeface="Franklin Gothic Book"/>
                  <a:ea typeface="Franklin Gothic Book"/>
                  <a:cs typeface="Franklin Gothic Book"/>
                </a:defRPr>
              </a:pPr>
              <a:r>
                <a:rPr lang="ru-RU" sz="1600" dirty="0" smtClean="0">
                  <a:solidFill>
                    <a:srgbClr val="000000"/>
                  </a:solidFill>
                  <a:latin typeface="Calibri" charset="0"/>
                  <a:ea typeface="Arial"/>
                  <a:cs typeface="Arial"/>
                </a:rPr>
                <a:t>на доходы физических лиц </a:t>
              </a:r>
            </a:p>
            <a:p>
              <a:pPr>
                <a:defRPr sz="1189" b="0" i="0" u="none" strike="noStrike" kern="1200" baseline="0">
                  <a:solidFill>
                    <a:srgbClr val="000000"/>
                  </a:solidFill>
                  <a:latin typeface="Franklin Gothic Book"/>
                  <a:ea typeface="Franklin Gothic Book"/>
                  <a:cs typeface="Franklin Gothic Book"/>
                </a:defRPr>
              </a:pPr>
              <a:r>
                <a:rPr lang="ru-RU" sz="2000" b="1" dirty="0" smtClean="0">
                  <a:solidFill>
                    <a:schemeClr val="accent6"/>
                  </a:solidFill>
                  <a:latin typeface="Calibri" charset="0"/>
                  <a:ea typeface="Arial"/>
                  <a:cs typeface="Arial"/>
                </a:rPr>
                <a:t>114 057 тыс. </a:t>
              </a:r>
              <a:r>
                <a:rPr lang="en-US" sz="2000" b="1" dirty="0">
                  <a:solidFill>
                    <a:schemeClr val="accent6"/>
                  </a:solidFill>
                  <a:latin typeface="Calibri" charset="0"/>
                  <a:ea typeface="Calibri" charset="0"/>
                  <a:cs typeface="Calibri" charset="0"/>
                </a:rPr>
                <a:t>₽</a:t>
              </a:r>
              <a:endParaRPr lang="ru-RU" sz="2000" b="1" dirty="0">
                <a:solidFill>
                  <a:schemeClr val="accent6"/>
                </a:solidFill>
                <a:latin typeface="Calibri" charset="0"/>
                <a:ea typeface="Arial"/>
                <a:cs typeface="Arial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="" xmlns:a16="http://schemas.microsoft.com/office/drawing/2014/main" id="{7C5B1E9F-E46B-D74B-A218-F020F37A641E}"/>
                </a:ext>
              </a:extLst>
            </p:cNvPr>
            <p:cNvSpPr txBox="1"/>
            <p:nvPr/>
          </p:nvSpPr>
          <p:spPr>
            <a:xfrm>
              <a:off x="767179" y="5330803"/>
              <a:ext cx="252745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 sz="1189" b="0" i="0" u="none" strike="noStrike" kern="1200" baseline="0">
                  <a:solidFill>
                    <a:srgbClr val="000000"/>
                  </a:solidFill>
                  <a:latin typeface="Franklin Gothic Book"/>
                  <a:ea typeface="Franklin Gothic Book"/>
                  <a:cs typeface="Franklin Gothic Book"/>
                </a:defRPr>
              </a:pPr>
              <a:r>
                <a:rPr lang="ru-RU" sz="1600" dirty="0" smtClean="0">
                  <a:solidFill>
                    <a:srgbClr val="000000"/>
                  </a:solidFill>
                  <a:latin typeface="Calibri" charset="0"/>
                  <a:ea typeface="Arial"/>
                  <a:cs typeface="Arial"/>
                </a:rPr>
                <a:t>Акцизы</a:t>
              </a:r>
              <a:endParaRPr lang="ru-RU" sz="1600" dirty="0">
                <a:solidFill>
                  <a:srgbClr val="000000"/>
                </a:solidFill>
                <a:latin typeface="Calibri" charset="0"/>
                <a:ea typeface="Arial"/>
                <a:cs typeface="Arial"/>
              </a:endParaRPr>
            </a:p>
            <a:p>
              <a:pPr algn="r">
                <a:defRPr sz="1189" b="0" i="0" u="none" strike="noStrike" kern="1200" baseline="0">
                  <a:solidFill>
                    <a:srgbClr val="000000"/>
                  </a:solidFill>
                  <a:latin typeface="Franklin Gothic Book"/>
                  <a:ea typeface="Franklin Gothic Book"/>
                  <a:cs typeface="Franklin Gothic Book"/>
                </a:defRPr>
              </a:pPr>
              <a:r>
                <a:rPr lang="ru-RU" sz="2000" b="1" dirty="0" smtClean="0">
                  <a:solidFill>
                    <a:schemeClr val="accent6"/>
                  </a:solidFill>
                  <a:latin typeface="Calibri" charset="0"/>
                  <a:ea typeface="Arial"/>
                  <a:cs typeface="Arial"/>
                </a:rPr>
                <a:t>9 470 тыс. </a:t>
              </a:r>
              <a:r>
                <a:rPr lang="en-US" sz="2000" b="1" dirty="0">
                  <a:solidFill>
                    <a:schemeClr val="accent6"/>
                  </a:solidFill>
                  <a:latin typeface="Calibri" charset="0"/>
                  <a:ea typeface="Calibri" charset="0"/>
                  <a:cs typeface="Calibri" charset="0"/>
                </a:rPr>
                <a:t>₽ </a:t>
              </a:r>
              <a:endParaRPr lang="ru-RU" sz="2000" b="1" dirty="0"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="" xmlns:a16="http://schemas.microsoft.com/office/drawing/2014/main" id="{F9289A6B-70C5-F14E-AA39-C3672395294C}"/>
                </a:ext>
              </a:extLst>
            </p:cNvPr>
            <p:cNvSpPr txBox="1"/>
            <p:nvPr/>
          </p:nvSpPr>
          <p:spPr>
            <a:xfrm>
              <a:off x="2115327" y="2428585"/>
              <a:ext cx="200207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 sz="1189" b="0" i="0" u="none" strike="noStrike" kern="1200" baseline="0">
                  <a:solidFill>
                    <a:srgbClr val="000000"/>
                  </a:solidFill>
                  <a:latin typeface="Franklin Gothic Book"/>
                  <a:ea typeface="Franklin Gothic Book"/>
                  <a:cs typeface="Franklin Gothic Book"/>
                </a:defRPr>
              </a:pPr>
              <a:r>
                <a:rPr lang="ru-RU" sz="1600" dirty="0" smtClean="0">
                  <a:solidFill>
                    <a:srgbClr val="000000"/>
                  </a:solidFill>
                  <a:latin typeface="Calibri" charset="0"/>
                  <a:ea typeface="Arial"/>
                  <a:cs typeface="Arial"/>
                </a:rPr>
                <a:t>Госпошлина</a:t>
              </a:r>
              <a:endParaRPr lang="ru-RU" sz="1600" dirty="0">
                <a:solidFill>
                  <a:srgbClr val="000000"/>
                </a:solidFill>
                <a:latin typeface="Calibri" charset="0"/>
                <a:ea typeface="Arial"/>
                <a:cs typeface="Arial"/>
              </a:endParaRPr>
            </a:p>
            <a:p>
              <a:pPr algn="r">
                <a:defRPr sz="1189" b="0" i="0" u="none" strike="noStrike" kern="1200" baseline="0">
                  <a:solidFill>
                    <a:srgbClr val="000000"/>
                  </a:solidFill>
                  <a:latin typeface="Franklin Gothic Book"/>
                  <a:ea typeface="Franklin Gothic Book"/>
                  <a:cs typeface="Franklin Gothic Book"/>
                </a:defRPr>
              </a:pPr>
              <a:r>
                <a:rPr lang="ru-RU" sz="2000" b="1" dirty="0" smtClean="0">
                  <a:solidFill>
                    <a:schemeClr val="accent6"/>
                  </a:solidFill>
                  <a:latin typeface="Calibri" charset="0"/>
                  <a:ea typeface="Arial"/>
                  <a:cs typeface="Arial"/>
                </a:rPr>
                <a:t>5 888 тыс. </a:t>
              </a:r>
              <a:r>
                <a:rPr lang="en-US" sz="2000" b="1" dirty="0">
                  <a:solidFill>
                    <a:schemeClr val="accent6"/>
                  </a:solidFill>
                  <a:latin typeface="Calibri" charset="0"/>
                  <a:ea typeface="Calibri" charset="0"/>
                  <a:cs typeface="Calibri" charset="0"/>
                </a:rPr>
                <a:t>₽ </a:t>
              </a:r>
              <a:endParaRPr lang="ru-RU" sz="2000" b="1" dirty="0"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="" xmlns:a16="http://schemas.microsoft.com/office/drawing/2014/main" id="{1BE42FF4-453E-1942-971B-7ED0C8F0E3D0}"/>
                </a:ext>
              </a:extLst>
            </p:cNvPr>
            <p:cNvSpPr txBox="1"/>
            <p:nvPr/>
          </p:nvSpPr>
          <p:spPr>
            <a:xfrm>
              <a:off x="713389" y="3591044"/>
              <a:ext cx="2168860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 sz="1189" b="0" i="0" u="none" strike="noStrike" kern="1200" baseline="0">
                  <a:solidFill>
                    <a:srgbClr val="000000"/>
                  </a:solidFill>
                  <a:latin typeface="Franklin Gothic Book"/>
                  <a:ea typeface="Franklin Gothic Book"/>
                  <a:cs typeface="Franklin Gothic Book"/>
                </a:defRPr>
              </a:pPr>
              <a:r>
                <a:rPr lang="ru-RU" sz="1600" dirty="0" smtClean="0">
                  <a:solidFill>
                    <a:srgbClr val="000000"/>
                  </a:solidFill>
                  <a:latin typeface="Calibri" charset="0"/>
                  <a:ea typeface="Arial"/>
                  <a:cs typeface="Arial"/>
                </a:rPr>
                <a:t>Налоги </a:t>
              </a:r>
            </a:p>
            <a:p>
              <a:pPr algn="r">
                <a:defRPr sz="1189" b="0" i="0" u="none" strike="noStrike" kern="1200" baseline="0">
                  <a:solidFill>
                    <a:srgbClr val="000000"/>
                  </a:solidFill>
                  <a:latin typeface="Franklin Gothic Book"/>
                  <a:ea typeface="Franklin Gothic Book"/>
                  <a:cs typeface="Franklin Gothic Book"/>
                </a:defRPr>
              </a:pPr>
              <a:r>
                <a:rPr lang="ru-RU" sz="1600" dirty="0" smtClean="0">
                  <a:solidFill>
                    <a:srgbClr val="000000"/>
                  </a:solidFill>
                  <a:latin typeface="Calibri" charset="0"/>
                  <a:ea typeface="Arial"/>
                  <a:cs typeface="Arial"/>
                </a:rPr>
                <a:t>на совокупный доход</a:t>
              </a:r>
              <a:endParaRPr lang="ru-RU" sz="1600" dirty="0">
                <a:solidFill>
                  <a:srgbClr val="000000"/>
                </a:solidFill>
                <a:latin typeface="Calibri" charset="0"/>
                <a:ea typeface="Arial"/>
                <a:cs typeface="Arial"/>
              </a:endParaRPr>
            </a:p>
            <a:p>
              <a:pPr algn="r">
                <a:defRPr sz="1189" b="0" i="0" u="none" strike="noStrike" kern="1200" baseline="0">
                  <a:solidFill>
                    <a:srgbClr val="000000"/>
                  </a:solidFill>
                  <a:latin typeface="Franklin Gothic Book"/>
                  <a:ea typeface="Franklin Gothic Book"/>
                  <a:cs typeface="Franklin Gothic Book"/>
                </a:defRPr>
              </a:pPr>
              <a:r>
                <a:rPr lang="ru-RU" sz="2000" b="1" dirty="0" smtClean="0">
                  <a:solidFill>
                    <a:schemeClr val="accent6"/>
                  </a:solidFill>
                  <a:latin typeface="Calibri" charset="0"/>
                  <a:ea typeface="Arial"/>
                  <a:cs typeface="Arial"/>
                </a:rPr>
                <a:t>36 344 тыс. </a:t>
              </a:r>
              <a:r>
                <a:rPr lang="en-US" sz="2000" b="1" dirty="0">
                  <a:solidFill>
                    <a:schemeClr val="accent6"/>
                  </a:solidFill>
                  <a:latin typeface="Calibri" charset="0"/>
                  <a:ea typeface="Calibri" charset="0"/>
                  <a:cs typeface="Calibri" charset="0"/>
                </a:rPr>
                <a:t>₽</a:t>
              </a:r>
              <a:endParaRPr lang="ru-RU" sz="2000" b="1" dirty="0">
                <a:solidFill>
                  <a:schemeClr val="accent6"/>
                </a:solidFill>
                <a:latin typeface="Calibri" charset="0"/>
                <a:ea typeface="Arial"/>
                <a:cs typeface="Arial"/>
              </a:endParaRPr>
            </a:p>
          </p:txBody>
        </p:sp>
        <p:sp>
          <p:nvSpPr>
            <p:cNvPr id="63" name="Скругленный прямоугольник 62">
              <a:extLst>
                <a:ext uri="{FF2B5EF4-FFF2-40B4-BE49-F238E27FC236}">
                  <a16:creationId xmlns="" xmlns:a16="http://schemas.microsoft.com/office/drawing/2014/main" id="{E6A67A7C-CB46-5A4C-A8D5-CC40E52093C2}"/>
                </a:ext>
              </a:extLst>
            </p:cNvPr>
            <p:cNvSpPr/>
            <p:nvPr/>
          </p:nvSpPr>
          <p:spPr>
            <a:xfrm>
              <a:off x="3353356" y="5427625"/>
              <a:ext cx="76713" cy="448089"/>
            </a:xfrm>
            <a:prstGeom prst="round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Скругленный прямоугольник 63">
              <a:extLst>
                <a:ext uri="{FF2B5EF4-FFF2-40B4-BE49-F238E27FC236}">
                  <a16:creationId xmlns="" xmlns:a16="http://schemas.microsoft.com/office/drawing/2014/main" id="{503C31B9-A60B-DD48-95AC-FDBEFCE19BC3}"/>
                </a:ext>
              </a:extLst>
            </p:cNvPr>
            <p:cNvSpPr/>
            <p:nvPr/>
          </p:nvSpPr>
          <p:spPr>
            <a:xfrm>
              <a:off x="9346775" y="3438761"/>
              <a:ext cx="76713" cy="448089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9" name="Скругленный прямоугольник 68">
              <a:extLst>
                <a:ext uri="{FF2B5EF4-FFF2-40B4-BE49-F238E27FC236}">
                  <a16:creationId xmlns="" xmlns:a16="http://schemas.microsoft.com/office/drawing/2014/main" id="{37176ACD-351A-A54E-B867-6DC81E381A75}"/>
                </a:ext>
              </a:extLst>
            </p:cNvPr>
            <p:cNvSpPr/>
            <p:nvPr/>
          </p:nvSpPr>
          <p:spPr>
            <a:xfrm>
              <a:off x="4156356" y="2546923"/>
              <a:ext cx="76713" cy="448089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Скругленный прямоугольник 69">
              <a:extLst>
                <a:ext uri="{FF2B5EF4-FFF2-40B4-BE49-F238E27FC236}">
                  <a16:creationId xmlns="" xmlns:a16="http://schemas.microsoft.com/office/drawing/2014/main" id="{470B7190-FC85-6240-AFA8-B6443FED0DCC}"/>
                </a:ext>
              </a:extLst>
            </p:cNvPr>
            <p:cNvSpPr/>
            <p:nvPr/>
          </p:nvSpPr>
          <p:spPr>
            <a:xfrm>
              <a:off x="2903765" y="3696953"/>
              <a:ext cx="76713" cy="44808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2" name="Прямая соединительная линия 71">
              <a:extLst>
                <a:ext uri="{FF2B5EF4-FFF2-40B4-BE49-F238E27FC236}">
                  <a16:creationId xmlns="" xmlns:a16="http://schemas.microsoft.com/office/drawing/2014/main" id="{B481329A-DDD9-A64D-815D-C87B431EB353}"/>
                </a:ext>
              </a:extLst>
            </p:cNvPr>
            <p:cNvCxnSpPr/>
            <p:nvPr/>
          </p:nvCxnSpPr>
          <p:spPr>
            <a:xfrm>
              <a:off x="4211553" y="2761109"/>
              <a:ext cx="1712582" cy="276935"/>
            </a:xfrm>
            <a:prstGeom prst="line">
              <a:avLst/>
            </a:prstGeom>
            <a:ln w="12700">
              <a:solidFill>
                <a:schemeClr val="accent2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Прямая соединительная линия 72">
              <a:extLst>
                <a:ext uri="{FF2B5EF4-FFF2-40B4-BE49-F238E27FC236}">
                  <a16:creationId xmlns="" xmlns:a16="http://schemas.microsoft.com/office/drawing/2014/main" id="{30549264-63E2-334D-BDB8-B07D1A60F533}"/>
                </a:ext>
              </a:extLst>
            </p:cNvPr>
            <p:cNvCxnSpPr/>
            <p:nvPr/>
          </p:nvCxnSpPr>
          <p:spPr>
            <a:xfrm flipV="1">
              <a:off x="2958962" y="3886851"/>
              <a:ext cx="1732438" cy="18362"/>
            </a:xfrm>
            <a:prstGeom prst="line">
              <a:avLst/>
            </a:prstGeom>
            <a:ln w="12700">
              <a:solidFill>
                <a:schemeClr val="accent6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Прямая соединительная линия 76">
              <a:extLst>
                <a:ext uri="{FF2B5EF4-FFF2-40B4-BE49-F238E27FC236}">
                  <a16:creationId xmlns="" xmlns:a16="http://schemas.microsoft.com/office/drawing/2014/main" id="{43A3A8B7-0FDE-FF4C-BA65-CD74B05D8DC9}"/>
                </a:ext>
              </a:extLst>
            </p:cNvPr>
            <p:cNvCxnSpPr/>
            <p:nvPr/>
          </p:nvCxnSpPr>
          <p:spPr>
            <a:xfrm flipH="1">
              <a:off x="7604036" y="3683019"/>
              <a:ext cx="1742739" cy="472781"/>
            </a:xfrm>
            <a:prstGeom prst="line">
              <a:avLst/>
            </a:prstGeom>
            <a:ln w="12700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>
              <a:extLst>
                <a:ext uri="{FF2B5EF4-FFF2-40B4-BE49-F238E27FC236}">
                  <a16:creationId xmlns="" xmlns:a16="http://schemas.microsoft.com/office/drawing/2014/main" id="{E02935EA-9CA6-B74C-B64D-4E24B666B34D}"/>
                </a:ext>
              </a:extLst>
            </p:cNvPr>
            <p:cNvCxnSpPr/>
            <p:nvPr/>
          </p:nvCxnSpPr>
          <p:spPr>
            <a:xfrm flipV="1">
              <a:off x="3430069" y="4933569"/>
              <a:ext cx="1053654" cy="664311"/>
            </a:xfrm>
            <a:prstGeom prst="line">
              <a:avLst/>
            </a:prstGeom>
            <a:ln>
              <a:tailEnd type="oval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81" name="TextBox 80">
              <a:extLst>
                <a:ext uri="{FF2B5EF4-FFF2-40B4-BE49-F238E27FC236}">
                  <a16:creationId xmlns="" xmlns:a16="http://schemas.microsoft.com/office/drawing/2014/main" id="{E87984A6-A87F-8546-91CE-8E46CCDAE322}"/>
                </a:ext>
              </a:extLst>
            </p:cNvPr>
            <p:cNvSpPr txBox="1"/>
            <p:nvPr/>
          </p:nvSpPr>
          <p:spPr>
            <a:xfrm>
              <a:off x="4878096" y="3683019"/>
              <a:ext cx="542136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ru-RU" sz="1600" b="1" dirty="0" smtClean="0">
                  <a:solidFill>
                    <a:schemeClr val="accent2">
                      <a:lumMod val="50000"/>
                    </a:schemeClr>
                  </a:solidFill>
                  <a:latin typeface="Calibri" charset="0"/>
                  <a:ea typeface="Arial"/>
                  <a:cs typeface="Arial"/>
                </a:rPr>
                <a:t>22%</a:t>
              </a:r>
              <a:endParaRPr lang="ru-RU" sz="1600" b="1" dirty="0">
                <a:solidFill>
                  <a:schemeClr val="accent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82" name="TextBox 81">
              <a:extLst>
                <a:ext uri="{FF2B5EF4-FFF2-40B4-BE49-F238E27FC236}">
                  <a16:creationId xmlns="" xmlns:a16="http://schemas.microsoft.com/office/drawing/2014/main" id="{8636DC19-B29D-7743-80B0-504937354936}"/>
                </a:ext>
              </a:extLst>
            </p:cNvPr>
            <p:cNvSpPr txBox="1"/>
            <p:nvPr/>
          </p:nvSpPr>
          <p:spPr>
            <a:xfrm>
              <a:off x="5758955" y="3186271"/>
              <a:ext cx="4379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b="1" dirty="0" smtClean="0">
                  <a:solidFill>
                    <a:schemeClr val="accent2">
                      <a:lumMod val="50000"/>
                    </a:schemeClr>
                  </a:solidFill>
                  <a:latin typeface="Calibri" charset="0"/>
                  <a:ea typeface="Arial"/>
                  <a:cs typeface="Arial"/>
                </a:rPr>
                <a:t>3%</a:t>
              </a:r>
              <a:endParaRPr lang="ru-RU" sz="1600" b="1" dirty="0">
                <a:solidFill>
                  <a:schemeClr val="accent2">
                    <a:lumMod val="50000"/>
                  </a:schemeClr>
                </a:solidFill>
                <a:latin typeface="Calibri" charset="0"/>
                <a:ea typeface="Arial"/>
                <a:cs typeface="Arial"/>
              </a:endParaRPr>
            </a:p>
          </p:txBody>
        </p:sp>
        <p:sp>
          <p:nvSpPr>
            <p:cNvPr id="85" name="TextBox 84">
              <a:extLst>
                <a:ext uri="{FF2B5EF4-FFF2-40B4-BE49-F238E27FC236}">
                  <a16:creationId xmlns="" xmlns:a16="http://schemas.microsoft.com/office/drawing/2014/main" id="{7E070BA3-AB80-714A-A054-FCE490FB6102}"/>
                </a:ext>
              </a:extLst>
            </p:cNvPr>
            <p:cNvSpPr txBox="1"/>
            <p:nvPr/>
          </p:nvSpPr>
          <p:spPr>
            <a:xfrm>
              <a:off x="4691400" y="4658626"/>
              <a:ext cx="4379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b="1" dirty="0" smtClean="0">
                  <a:solidFill>
                    <a:schemeClr val="accent2">
                      <a:lumMod val="50000"/>
                    </a:schemeClr>
                  </a:solidFill>
                  <a:latin typeface="Calibri" charset="0"/>
                  <a:ea typeface="Arial"/>
                  <a:cs typeface="Arial"/>
                </a:rPr>
                <a:t>6</a:t>
              </a:r>
              <a:r>
                <a:rPr lang="ru-RU" sz="1600" b="1" dirty="0" smtClean="0">
                  <a:solidFill>
                    <a:schemeClr val="accent2">
                      <a:lumMod val="50000"/>
                    </a:schemeClr>
                  </a:solidFill>
                  <a:latin typeface="Calibri" charset="0"/>
                  <a:ea typeface="Arial"/>
                  <a:cs typeface="Arial"/>
                </a:rPr>
                <a:t>%</a:t>
              </a:r>
              <a:endParaRPr lang="ru-RU" sz="1600" b="1" dirty="0">
                <a:solidFill>
                  <a:schemeClr val="accent2">
                    <a:lumMod val="50000"/>
                  </a:schemeClr>
                </a:solidFill>
                <a:latin typeface="Calibri" charset="0"/>
                <a:ea typeface="Calibri"/>
                <a:cs typeface="Calibri"/>
              </a:endParaRPr>
            </a:p>
          </p:txBody>
        </p:sp>
        <p:sp>
          <p:nvSpPr>
            <p:cNvPr id="86" name="TextBox 85">
              <a:extLst>
                <a:ext uri="{FF2B5EF4-FFF2-40B4-BE49-F238E27FC236}">
                  <a16:creationId xmlns="" xmlns:a16="http://schemas.microsoft.com/office/drawing/2014/main" id="{400D5E2C-0F7A-0D42-8DCE-F4C0F7460C8A}"/>
                </a:ext>
              </a:extLst>
            </p:cNvPr>
            <p:cNvSpPr txBox="1"/>
            <p:nvPr/>
          </p:nvSpPr>
          <p:spPr>
            <a:xfrm>
              <a:off x="7008110" y="4209590"/>
              <a:ext cx="5421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chemeClr val="accent2">
                      <a:lumMod val="50000"/>
                    </a:schemeClr>
                  </a:solidFill>
                  <a:latin typeface="Calibri" charset="0"/>
                  <a:ea typeface="Arial"/>
                  <a:cs typeface="Arial"/>
                </a:rPr>
                <a:t>69</a:t>
              </a:r>
              <a:r>
                <a:rPr lang="ru-RU" sz="1600" b="1" dirty="0" smtClean="0">
                  <a:solidFill>
                    <a:schemeClr val="accent2">
                      <a:lumMod val="50000"/>
                    </a:schemeClr>
                  </a:solidFill>
                  <a:latin typeface="Calibri" charset="0"/>
                  <a:ea typeface="Arial"/>
                  <a:cs typeface="Arial"/>
                </a:rPr>
                <a:t>%</a:t>
              </a:r>
              <a:endParaRPr lang="ru-RU" sz="1600" b="1" dirty="0">
                <a:solidFill>
                  <a:schemeClr val="accent2">
                    <a:lumMod val="50000"/>
                  </a:schemeClr>
                </a:solidFill>
                <a:latin typeface="Calibri" charset="0"/>
                <a:ea typeface="Arial"/>
                <a:cs typeface="Arial"/>
              </a:endParaRPr>
            </a:p>
          </p:txBody>
        </p:sp>
        <p:sp>
          <p:nvSpPr>
            <p:cNvPr id="88" name="TextBox 87">
              <a:extLst>
                <a:ext uri="{FF2B5EF4-FFF2-40B4-BE49-F238E27FC236}">
                  <a16:creationId xmlns="" xmlns:a16="http://schemas.microsoft.com/office/drawing/2014/main" id="{35983C4A-2F4D-2241-9043-579B3C4788C8}"/>
                </a:ext>
              </a:extLst>
            </p:cNvPr>
            <p:cNvSpPr txBox="1"/>
            <p:nvPr/>
          </p:nvSpPr>
          <p:spPr>
            <a:xfrm>
              <a:off x="5222266" y="3959003"/>
              <a:ext cx="1792783" cy="13490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altLang="ru-RU" sz="1600" dirty="0">
                  <a:solidFill>
                    <a:schemeClr val="accent2">
                      <a:lumMod val="75000"/>
                    </a:schemeClr>
                  </a:solidFill>
                </a:rPr>
                <a:t>Всего </a:t>
              </a:r>
            </a:p>
            <a:p>
              <a:pPr algn="ctr">
                <a:lnSpc>
                  <a:spcPts val="1680"/>
                </a:lnSpc>
              </a:pPr>
              <a:r>
                <a:rPr lang="ru-RU" altLang="ru-RU" sz="1600" dirty="0">
                  <a:solidFill>
                    <a:schemeClr val="accent2">
                      <a:lumMod val="75000"/>
                    </a:schemeClr>
                  </a:solidFill>
                </a:rPr>
                <a:t>налоговых </a:t>
              </a:r>
            </a:p>
            <a:p>
              <a:pPr algn="ctr">
                <a:lnSpc>
                  <a:spcPts val="1680"/>
                </a:lnSpc>
              </a:pPr>
              <a:r>
                <a:rPr lang="ru-RU" altLang="ru-RU" sz="1600" dirty="0" smtClean="0">
                  <a:solidFill>
                    <a:schemeClr val="accent2">
                      <a:lumMod val="75000"/>
                    </a:schemeClr>
                  </a:solidFill>
                </a:rPr>
                <a:t>доходов </a:t>
              </a:r>
              <a:r>
                <a:rPr lang="ru-RU" altLang="ru-RU" sz="1600" dirty="0">
                  <a:solidFill>
                    <a:schemeClr val="accent2">
                      <a:lumMod val="75000"/>
                    </a:schemeClr>
                  </a:solidFill>
                </a:rPr>
                <a:t>– </a:t>
              </a:r>
            </a:p>
            <a:p>
              <a:pPr algn="ctr">
                <a:lnSpc>
                  <a:spcPts val="2580"/>
                </a:lnSpc>
              </a:pPr>
              <a:r>
                <a:rPr lang="ru-RU" altLang="ru-RU" sz="2400" b="1" dirty="0" smtClean="0">
                  <a:solidFill>
                    <a:schemeClr val="accent2">
                      <a:lumMod val="75000"/>
                    </a:schemeClr>
                  </a:solidFill>
                </a:rPr>
                <a:t>165 759</a:t>
              </a:r>
              <a:endParaRPr lang="ru-RU" altLang="ru-RU" sz="2400" b="1" dirty="0">
                <a:solidFill>
                  <a:schemeClr val="accent2">
                    <a:lumMod val="75000"/>
                  </a:schemeClr>
                </a:solidFill>
              </a:endParaRPr>
            </a:p>
            <a:p>
              <a:pPr algn="ctr">
                <a:lnSpc>
                  <a:spcPts val="2080"/>
                </a:lnSpc>
              </a:pPr>
              <a:r>
                <a:rPr lang="ru-RU" altLang="ru-RU" sz="2400" b="1" dirty="0" smtClean="0">
                  <a:solidFill>
                    <a:schemeClr val="accent2">
                      <a:lumMod val="75000"/>
                    </a:schemeClr>
                  </a:solidFill>
                </a:rPr>
                <a:t>тыс. </a:t>
              </a:r>
              <a:r>
                <a:rPr lang="en-US" sz="2400" b="1" dirty="0">
                  <a:solidFill>
                    <a:schemeClr val="accent2">
                      <a:lumMod val="75000"/>
                    </a:schemeClr>
                  </a:solidFill>
                  <a:ea typeface="Calibri" charset="0"/>
                  <a:cs typeface="Calibri" charset="0"/>
                </a:rPr>
                <a:t>₽</a:t>
              </a:r>
              <a:endParaRPr lang="ru-RU" sz="24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xmlns="" val="1374816202"/>
              </p:ext>
            </p:extLst>
          </p:nvPr>
        </p:nvGraphicFramePr>
        <p:xfrm>
          <a:off x="12669003" y="-451586"/>
          <a:ext cx="6395366" cy="42635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9" name="Овал 88">
            <a:extLst>
              <a:ext uri="{FF2B5EF4-FFF2-40B4-BE49-F238E27FC236}">
                <a16:creationId xmlns="" xmlns:a16="http://schemas.microsoft.com/office/drawing/2014/main" id="{8FCA38A4-B1EF-324C-8133-C9F6F51A19BE}"/>
              </a:ext>
            </a:extLst>
          </p:cNvPr>
          <p:cNvSpPr/>
          <p:nvPr/>
        </p:nvSpPr>
        <p:spPr>
          <a:xfrm>
            <a:off x="14349617" y="145637"/>
            <a:ext cx="3034137" cy="3034196"/>
          </a:xfrm>
          <a:prstGeom prst="ellipse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 flipH="1">
            <a:off x="743189" y="568272"/>
            <a:ext cx="55209" cy="98695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7124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0"/>
                <a:lumOff val="100000"/>
              </a:schemeClr>
            </a:gs>
            <a:gs pos="35000">
              <a:schemeClr val="accent4">
                <a:lumMod val="0"/>
                <a:lumOff val="100000"/>
              </a:schemeClr>
            </a:gs>
            <a:gs pos="100000">
              <a:srgbClr val="D87A00">
                <a:lumMod val="32000"/>
                <a:lumOff val="68000"/>
              </a:srgb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47"/>
          <p:cNvGrpSpPr/>
          <p:nvPr/>
        </p:nvGrpSpPr>
        <p:grpSpPr>
          <a:xfrm>
            <a:off x="11351570" y="0"/>
            <a:ext cx="160637" cy="629369"/>
            <a:chOff x="10896719" y="-8965"/>
            <a:chExt cx="160637" cy="629369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0896719" y="-8965"/>
              <a:ext cx="160637" cy="160637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0896719" y="299134"/>
              <a:ext cx="160637" cy="16063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0896719" y="459767"/>
              <a:ext cx="160637" cy="160637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0896719" y="143709"/>
              <a:ext cx="160637" cy="160637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1474742" y="131392"/>
            <a:ext cx="264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ED7D31">
                    <a:lumMod val="50000"/>
                  </a:srgbClr>
                </a:solidFill>
              </a:rPr>
              <a:t>4</a:t>
            </a:r>
            <a:endParaRPr lang="ru-RU" dirty="0">
              <a:solidFill>
                <a:srgbClr val="ED7D31">
                  <a:lumMod val="50000"/>
                </a:srgbClr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="" xmlns:a16="http://schemas.microsoft.com/office/drawing/2014/main" id="{ED1A457A-0DE3-5943-9BB1-B96289D5576C}"/>
              </a:ext>
            </a:extLst>
          </p:cNvPr>
          <p:cNvSpPr txBox="1"/>
          <p:nvPr/>
        </p:nvSpPr>
        <p:spPr>
          <a:xfrm>
            <a:off x="791056" y="538400"/>
            <a:ext cx="7977608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ru-RU" alt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Неналоговые </a:t>
            </a:r>
            <a:r>
              <a:rPr lang="ru-RU" altLang="ru-RU" sz="4000" b="1" dirty="0">
                <a:solidFill>
                  <a:schemeClr val="accent2">
                    <a:lumMod val="50000"/>
                  </a:schemeClr>
                </a:solidFill>
              </a:rPr>
              <a:t>доходы </a:t>
            </a:r>
            <a:br>
              <a:rPr lang="ru-RU" altLang="ru-RU" sz="40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altLang="ru-RU" sz="4000" dirty="0" smtClean="0">
                <a:solidFill>
                  <a:schemeClr val="accent2">
                    <a:lumMod val="75000"/>
                  </a:schemeClr>
                </a:solidFill>
              </a:rPr>
              <a:t>районного </a:t>
            </a:r>
            <a:r>
              <a:rPr lang="ru-RU" altLang="ru-RU" sz="4000" dirty="0">
                <a:solidFill>
                  <a:schemeClr val="accent2">
                    <a:lumMod val="75000"/>
                  </a:schemeClr>
                </a:solidFill>
              </a:rPr>
              <a:t>бюджета в 20</a:t>
            </a:r>
            <a:r>
              <a:rPr lang="en-US" altLang="ru-RU" sz="4000" dirty="0" smtClean="0">
                <a:solidFill>
                  <a:schemeClr val="accent2">
                    <a:lumMod val="75000"/>
                  </a:schemeClr>
                </a:solidFill>
              </a:rPr>
              <a:t>2</a:t>
            </a:r>
            <a:r>
              <a:rPr lang="ru-RU" altLang="ru-RU" sz="4000" dirty="0" smtClean="0">
                <a:solidFill>
                  <a:schemeClr val="accent2">
                    <a:lumMod val="75000"/>
                  </a:schemeClr>
                </a:solidFill>
              </a:rPr>
              <a:t>5 </a:t>
            </a:r>
            <a:r>
              <a:rPr lang="ru-RU" altLang="ru-RU" sz="4000" dirty="0">
                <a:solidFill>
                  <a:schemeClr val="accent2">
                    <a:lumMod val="75000"/>
                  </a:schemeClr>
                </a:solidFill>
              </a:rPr>
              <a:t>году </a:t>
            </a:r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4" name="Группа 137"/>
          <p:cNvGrpSpPr/>
          <p:nvPr/>
        </p:nvGrpSpPr>
        <p:grpSpPr>
          <a:xfrm>
            <a:off x="154454" y="1969481"/>
            <a:ext cx="11738917" cy="4331311"/>
            <a:chOff x="238892" y="2134734"/>
            <a:chExt cx="11738917" cy="4331311"/>
          </a:xfrm>
        </p:grpSpPr>
        <p:graphicFrame>
          <p:nvGraphicFramePr>
            <p:cNvPr id="52" name="Диаграмма 51">
              <a:extLst>
                <a:ext uri="{FF2B5EF4-FFF2-40B4-BE49-F238E27FC236}">
                  <a16:creationId xmlns="" xmlns:a16="http://schemas.microsoft.com/office/drawing/2014/main" id="{2363E9FA-C0FC-F241-A440-115BE8641D2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xmlns="" val="2874360463"/>
                </p:ext>
              </p:extLst>
            </p:nvPr>
          </p:nvGraphicFramePr>
          <p:xfrm>
            <a:off x="3256318" y="2761109"/>
            <a:ext cx="5919165" cy="370493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79" name="Овал 78">
              <a:extLst>
                <a:ext uri="{FF2B5EF4-FFF2-40B4-BE49-F238E27FC236}">
                  <a16:creationId xmlns="" xmlns:a16="http://schemas.microsoft.com/office/drawing/2014/main" id="{8FCA38A4-B1EF-324C-8133-C9F6F51A19BE}"/>
                </a:ext>
              </a:extLst>
            </p:cNvPr>
            <p:cNvSpPr/>
            <p:nvPr/>
          </p:nvSpPr>
          <p:spPr>
            <a:xfrm>
              <a:off x="4569899" y="3113350"/>
              <a:ext cx="3034137" cy="3034196"/>
            </a:xfrm>
            <a:prstGeom prst="ellipse">
              <a:avLst/>
            </a:prstGeom>
            <a:solidFill>
              <a:schemeClr val="bg1">
                <a:alpha val="5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53" name="TextBox 52">
              <a:extLst>
                <a:ext uri="{FF2B5EF4-FFF2-40B4-BE49-F238E27FC236}">
                  <a16:creationId xmlns="" xmlns:a16="http://schemas.microsoft.com/office/drawing/2014/main" id="{2279A2C2-3FA8-3E41-9EED-BA133DABCB6C}"/>
                </a:ext>
              </a:extLst>
            </p:cNvPr>
            <p:cNvSpPr txBox="1"/>
            <p:nvPr/>
          </p:nvSpPr>
          <p:spPr>
            <a:xfrm>
              <a:off x="9412730" y="3349312"/>
              <a:ext cx="2565079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 sz="1189" b="0" i="0" u="none" strike="noStrike" kern="1200" baseline="0">
                  <a:solidFill>
                    <a:srgbClr val="000000"/>
                  </a:solidFill>
                  <a:latin typeface="Franklin Gothic Book"/>
                  <a:ea typeface="Franklin Gothic Book"/>
                  <a:cs typeface="Franklin Gothic Book"/>
                </a:defRPr>
              </a:pPr>
              <a:r>
                <a:rPr lang="ru-RU" sz="1600" dirty="0" smtClean="0">
                  <a:latin typeface="Calibri" pitchFamily="34" charset="0"/>
                  <a:cs typeface="Calibri" pitchFamily="34" charset="0"/>
                </a:rPr>
                <a:t>Доходы </a:t>
              </a:r>
              <a:r>
                <a:rPr lang="ru-RU" sz="1600" dirty="0" smtClean="0">
                  <a:latin typeface="Calibri" pitchFamily="34" charset="0"/>
                  <a:cs typeface="Calibri" pitchFamily="34" charset="0"/>
                </a:rPr>
                <a:t>от использования имущества, находящегося в муниципальной </a:t>
              </a:r>
              <a:r>
                <a:rPr lang="ru-RU" sz="1600" dirty="0" smtClean="0">
                  <a:latin typeface="Calibri" pitchFamily="34" charset="0"/>
                  <a:cs typeface="Calibri" pitchFamily="34" charset="0"/>
                </a:rPr>
                <a:t>собственности</a:t>
              </a:r>
            </a:p>
            <a:p>
              <a:pPr>
                <a:defRPr sz="1189" b="0" i="0" u="none" strike="noStrike" kern="1200" baseline="0">
                  <a:solidFill>
                    <a:srgbClr val="000000"/>
                  </a:solidFill>
                  <a:latin typeface="Franklin Gothic Book"/>
                  <a:ea typeface="Franklin Gothic Book"/>
                  <a:cs typeface="Franklin Gothic Book"/>
                </a:defRPr>
              </a:pPr>
              <a:r>
                <a:rPr lang="ru-RU" sz="2000" b="1" dirty="0" smtClean="0">
                  <a:solidFill>
                    <a:schemeClr val="accent6"/>
                  </a:solidFill>
                  <a:latin typeface="Calibri" charset="0"/>
                  <a:ea typeface="Arial"/>
                  <a:cs typeface="Arial"/>
                </a:rPr>
                <a:t>32 870 тыс</a:t>
              </a:r>
              <a:r>
                <a:rPr lang="ru-RU" sz="2000" b="1" dirty="0" smtClean="0">
                  <a:solidFill>
                    <a:schemeClr val="accent6"/>
                  </a:solidFill>
                  <a:latin typeface="Calibri" charset="0"/>
                  <a:ea typeface="Arial"/>
                  <a:cs typeface="Arial"/>
                </a:rPr>
                <a:t>. </a:t>
              </a:r>
              <a:r>
                <a:rPr lang="en-US" sz="2000" b="1" dirty="0">
                  <a:solidFill>
                    <a:schemeClr val="accent6"/>
                  </a:solidFill>
                  <a:latin typeface="Calibri" charset="0"/>
                  <a:ea typeface="Calibri" charset="0"/>
                  <a:cs typeface="Calibri" charset="0"/>
                </a:rPr>
                <a:t>₽</a:t>
              </a:r>
              <a:endParaRPr lang="ru-RU" sz="2000" b="1" dirty="0">
                <a:solidFill>
                  <a:schemeClr val="accent6"/>
                </a:solidFill>
                <a:latin typeface="Calibri" charset="0"/>
                <a:ea typeface="Arial"/>
                <a:cs typeface="Arial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="" xmlns:a16="http://schemas.microsoft.com/office/drawing/2014/main" id="{7C5B1E9F-E46B-D74B-A218-F020F37A641E}"/>
                </a:ext>
              </a:extLst>
            </p:cNvPr>
            <p:cNvSpPr txBox="1"/>
            <p:nvPr/>
          </p:nvSpPr>
          <p:spPr>
            <a:xfrm>
              <a:off x="1727386" y="2378441"/>
              <a:ext cx="2527453" cy="1138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 sz="1189" b="0" i="0" u="none" strike="noStrike" kern="1200" baseline="0">
                  <a:solidFill>
                    <a:srgbClr val="000000"/>
                  </a:solidFill>
                  <a:latin typeface="Franklin Gothic Book"/>
                  <a:ea typeface="Franklin Gothic Book"/>
                  <a:cs typeface="Franklin Gothic Book"/>
                </a:defRPr>
              </a:pPr>
              <a:r>
                <a:rPr lang="ru-RU" sz="1600" dirty="0" smtClean="0">
                  <a:solidFill>
                    <a:srgbClr val="000000"/>
                  </a:solidFill>
                  <a:latin typeface="Calibri" charset="0"/>
                  <a:ea typeface="Arial"/>
                  <a:cs typeface="Arial"/>
                </a:rPr>
                <a:t>Доходы от продажи материальных и нематериальных </a:t>
              </a:r>
              <a:r>
                <a:rPr lang="ru-RU" sz="1600" dirty="0" smtClean="0">
                  <a:solidFill>
                    <a:srgbClr val="000000"/>
                  </a:solidFill>
                  <a:latin typeface="Calibri" charset="0"/>
                  <a:ea typeface="Arial"/>
                  <a:cs typeface="Arial"/>
                </a:rPr>
                <a:t>активов </a:t>
              </a:r>
              <a:r>
                <a:rPr lang="ru-RU" sz="2000" b="1" dirty="0" smtClean="0">
                  <a:solidFill>
                    <a:schemeClr val="accent6"/>
                  </a:solidFill>
                  <a:latin typeface="Calibri" charset="0"/>
                  <a:ea typeface="Arial"/>
                  <a:cs typeface="Arial"/>
                </a:rPr>
                <a:t>1 041 </a:t>
              </a:r>
              <a:r>
                <a:rPr lang="ru-RU" sz="2000" b="1" dirty="0" smtClean="0">
                  <a:solidFill>
                    <a:schemeClr val="accent6"/>
                  </a:solidFill>
                  <a:latin typeface="Calibri" charset="0"/>
                  <a:ea typeface="Arial"/>
                  <a:cs typeface="Arial"/>
                </a:rPr>
                <a:t>тыс. </a:t>
              </a:r>
              <a:r>
                <a:rPr lang="en-US" sz="2000" b="1" dirty="0">
                  <a:solidFill>
                    <a:schemeClr val="accent6"/>
                  </a:solidFill>
                  <a:latin typeface="Calibri" charset="0"/>
                  <a:ea typeface="Calibri" charset="0"/>
                  <a:cs typeface="Calibri" charset="0"/>
                </a:rPr>
                <a:t>₽ </a:t>
              </a:r>
              <a:endParaRPr lang="ru-RU" sz="2000" b="1" dirty="0"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="" xmlns:a16="http://schemas.microsoft.com/office/drawing/2014/main" id="{B72F6648-3F77-974B-AE9B-22BDE63B89BD}"/>
                </a:ext>
              </a:extLst>
            </p:cNvPr>
            <p:cNvSpPr txBox="1"/>
            <p:nvPr/>
          </p:nvSpPr>
          <p:spPr>
            <a:xfrm>
              <a:off x="238892" y="4815507"/>
              <a:ext cx="2188265" cy="1138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 sz="1189" b="0" i="0" u="none" strike="noStrike" kern="1200" baseline="0">
                  <a:solidFill>
                    <a:srgbClr val="000000"/>
                  </a:solidFill>
                  <a:latin typeface="Franklin Gothic Book"/>
                  <a:ea typeface="Franklin Gothic Book"/>
                  <a:cs typeface="Franklin Gothic Book"/>
                </a:defRPr>
              </a:pPr>
              <a:r>
                <a:rPr lang="ru-RU" sz="1600" dirty="0" smtClean="0">
                  <a:solidFill>
                    <a:srgbClr val="000000"/>
                  </a:solidFill>
                  <a:latin typeface="Calibri" charset="0"/>
                  <a:ea typeface="Arial"/>
                  <a:cs typeface="Arial"/>
                </a:rPr>
                <a:t>Доходы от оказания платных услуг и компенсации </a:t>
              </a:r>
              <a:r>
                <a:rPr lang="ru-RU" sz="1600" dirty="0" smtClean="0">
                  <a:solidFill>
                    <a:srgbClr val="000000"/>
                  </a:solidFill>
                  <a:latin typeface="Calibri" charset="0"/>
                  <a:ea typeface="Arial"/>
                  <a:cs typeface="Arial"/>
                </a:rPr>
                <a:t>затрат</a:t>
              </a:r>
            </a:p>
            <a:p>
              <a:pPr algn="r">
                <a:defRPr sz="1189" b="0" i="0" u="none" strike="noStrike" kern="1200" baseline="0">
                  <a:solidFill>
                    <a:srgbClr val="000000"/>
                  </a:solidFill>
                  <a:latin typeface="Franklin Gothic Book"/>
                  <a:ea typeface="Franklin Gothic Book"/>
                  <a:cs typeface="Franklin Gothic Book"/>
                </a:defRPr>
              </a:pPr>
              <a:r>
                <a:rPr lang="ru-RU" sz="2000" b="1" dirty="0" smtClean="0">
                  <a:solidFill>
                    <a:schemeClr val="accent6"/>
                  </a:solidFill>
                  <a:latin typeface="Calibri" charset="0"/>
                  <a:ea typeface="Arial"/>
                  <a:cs typeface="Arial"/>
                </a:rPr>
                <a:t>5 953 тыс</a:t>
              </a:r>
              <a:r>
                <a:rPr lang="ru-RU" sz="2000" b="1" dirty="0" smtClean="0">
                  <a:solidFill>
                    <a:schemeClr val="accent6"/>
                  </a:solidFill>
                  <a:latin typeface="Calibri" charset="0"/>
                  <a:ea typeface="Arial"/>
                  <a:cs typeface="Arial"/>
                </a:rPr>
                <a:t>. </a:t>
              </a:r>
              <a:r>
                <a:rPr lang="en-US" sz="2000" b="1" dirty="0">
                  <a:solidFill>
                    <a:schemeClr val="accent6"/>
                  </a:solidFill>
                  <a:latin typeface="Calibri" charset="0"/>
                  <a:ea typeface="Calibri" charset="0"/>
                  <a:cs typeface="Calibri" charset="0"/>
                </a:rPr>
                <a:t>₽ </a:t>
              </a:r>
              <a:endParaRPr lang="ru-RU" sz="2000" b="1" dirty="0"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="" xmlns:a16="http://schemas.microsoft.com/office/drawing/2014/main" id="{1BE42FF4-453E-1942-971B-7ED0C8F0E3D0}"/>
                </a:ext>
              </a:extLst>
            </p:cNvPr>
            <p:cNvSpPr txBox="1"/>
            <p:nvPr/>
          </p:nvSpPr>
          <p:spPr>
            <a:xfrm>
              <a:off x="6626499" y="2134734"/>
              <a:ext cx="2168860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 sz="1189" b="0" i="0" u="none" strike="noStrike" kern="1200" baseline="0">
                  <a:solidFill>
                    <a:srgbClr val="000000"/>
                  </a:solidFill>
                  <a:latin typeface="Franklin Gothic Book"/>
                  <a:ea typeface="Franklin Gothic Book"/>
                  <a:cs typeface="Franklin Gothic Book"/>
                </a:defRPr>
              </a:pPr>
              <a:r>
                <a:rPr lang="ru-RU" sz="1600" dirty="0" smtClean="0">
                  <a:solidFill>
                    <a:srgbClr val="000000"/>
                  </a:solidFill>
                  <a:latin typeface="Calibri" charset="0"/>
                  <a:ea typeface="Arial"/>
                  <a:cs typeface="Arial"/>
                </a:rPr>
                <a:t>Прочие неналоговые </a:t>
              </a:r>
              <a:r>
                <a:rPr lang="ru-RU" sz="1600" dirty="0" smtClean="0">
                  <a:solidFill>
                    <a:srgbClr val="000000"/>
                  </a:solidFill>
                  <a:latin typeface="Calibri" charset="0"/>
                  <a:ea typeface="Arial"/>
                  <a:cs typeface="Arial"/>
                </a:rPr>
                <a:t>доходы</a:t>
              </a:r>
            </a:p>
            <a:p>
              <a:pPr>
                <a:defRPr sz="1189" b="0" i="0" u="none" strike="noStrike" kern="1200" baseline="0">
                  <a:solidFill>
                    <a:srgbClr val="000000"/>
                  </a:solidFill>
                  <a:latin typeface="Franklin Gothic Book"/>
                  <a:ea typeface="Franklin Gothic Book"/>
                  <a:cs typeface="Franklin Gothic Book"/>
                </a:defRPr>
              </a:pPr>
              <a:r>
                <a:rPr lang="ru-RU" sz="2000" b="1" dirty="0" smtClean="0">
                  <a:solidFill>
                    <a:schemeClr val="accent6"/>
                  </a:solidFill>
                  <a:latin typeface="Calibri" charset="0"/>
                  <a:ea typeface="Arial"/>
                  <a:cs typeface="Arial"/>
                </a:rPr>
                <a:t>3 844 </a:t>
              </a:r>
              <a:r>
                <a:rPr lang="ru-RU" sz="2000" b="1" dirty="0" smtClean="0">
                  <a:solidFill>
                    <a:schemeClr val="accent6"/>
                  </a:solidFill>
                  <a:latin typeface="Calibri" charset="0"/>
                  <a:ea typeface="Arial"/>
                  <a:cs typeface="Arial"/>
                </a:rPr>
                <a:t>тыс. </a:t>
              </a:r>
              <a:r>
                <a:rPr lang="en-US" sz="2000" b="1" dirty="0">
                  <a:solidFill>
                    <a:schemeClr val="accent6"/>
                  </a:solidFill>
                  <a:latin typeface="Calibri" charset="0"/>
                  <a:ea typeface="Calibri" charset="0"/>
                  <a:cs typeface="Calibri" charset="0"/>
                </a:rPr>
                <a:t>₽</a:t>
              </a:r>
              <a:endParaRPr lang="ru-RU" sz="2000" b="1" dirty="0">
                <a:solidFill>
                  <a:schemeClr val="accent6"/>
                </a:solidFill>
                <a:latin typeface="Calibri" charset="0"/>
                <a:ea typeface="Arial"/>
                <a:cs typeface="Arial"/>
              </a:endParaRPr>
            </a:p>
          </p:txBody>
        </p:sp>
        <p:sp>
          <p:nvSpPr>
            <p:cNvPr id="63" name="Скругленный прямоугольник 62">
              <a:extLst>
                <a:ext uri="{FF2B5EF4-FFF2-40B4-BE49-F238E27FC236}">
                  <a16:creationId xmlns="" xmlns:a16="http://schemas.microsoft.com/office/drawing/2014/main" id="{E6A67A7C-CB46-5A4C-A8D5-CC40E52093C2}"/>
                </a:ext>
              </a:extLst>
            </p:cNvPr>
            <p:cNvSpPr/>
            <p:nvPr/>
          </p:nvSpPr>
          <p:spPr>
            <a:xfrm>
              <a:off x="4308629" y="2492419"/>
              <a:ext cx="76713" cy="448089"/>
            </a:xfrm>
            <a:prstGeom prst="round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Скругленный прямоугольник 63">
              <a:extLst>
                <a:ext uri="{FF2B5EF4-FFF2-40B4-BE49-F238E27FC236}">
                  <a16:creationId xmlns="" xmlns:a16="http://schemas.microsoft.com/office/drawing/2014/main" id="{503C31B9-A60B-DD48-95AC-FDBEFCE19BC3}"/>
                </a:ext>
              </a:extLst>
            </p:cNvPr>
            <p:cNvSpPr/>
            <p:nvPr/>
          </p:nvSpPr>
          <p:spPr>
            <a:xfrm>
              <a:off x="9346775" y="3438761"/>
              <a:ext cx="76713" cy="448089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Скругленный прямоугольник 67">
              <a:extLst>
                <a:ext uri="{FF2B5EF4-FFF2-40B4-BE49-F238E27FC236}">
                  <a16:creationId xmlns="" xmlns:a16="http://schemas.microsoft.com/office/drawing/2014/main" id="{A0661DA5-AEA3-0844-8E3A-5A30C9D1C828}"/>
                </a:ext>
              </a:extLst>
            </p:cNvPr>
            <p:cNvSpPr/>
            <p:nvPr/>
          </p:nvSpPr>
          <p:spPr>
            <a:xfrm>
              <a:off x="2427157" y="4870249"/>
              <a:ext cx="76713" cy="448089"/>
            </a:xfrm>
            <a:prstGeom prst="roundRect">
              <a:avLst/>
            </a:prstGeom>
            <a:solidFill>
              <a:srgbClr val="00D4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0" name="Скругленный прямоугольник 69">
              <a:extLst>
                <a:ext uri="{FF2B5EF4-FFF2-40B4-BE49-F238E27FC236}">
                  <a16:creationId xmlns="" xmlns:a16="http://schemas.microsoft.com/office/drawing/2014/main" id="{470B7190-FC85-6240-AFA8-B6443FED0DCC}"/>
                </a:ext>
              </a:extLst>
            </p:cNvPr>
            <p:cNvSpPr/>
            <p:nvPr/>
          </p:nvSpPr>
          <p:spPr>
            <a:xfrm>
              <a:off x="6549786" y="2232597"/>
              <a:ext cx="76713" cy="448089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1" name="Прямая соединительная линия 70">
              <a:extLst>
                <a:ext uri="{FF2B5EF4-FFF2-40B4-BE49-F238E27FC236}">
                  <a16:creationId xmlns="" xmlns:a16="http://schemas.microsoft.com/office/drawing/2014/main" id="{E93F72B3-3C47-6E45-A751-BCC1EE2F241E}"/>
                </a:ext>
              </a:extLst>
            </p:cNvPr>
            <p:cNvCxnSpPr/>
            <p:nvPr/>
          </p:nvCxnSpPr>
          <p:spPr>
            <a:xfrm flipV="1">
              <a:off x="2493112" y="3936977"/>
              <a:ext cx="2119819" cy="1133766"/>
            </a:xfrm>
            <a:prstGeom prst="line">
              <a:avLst/>
            </a:prstGeom>
            <a:ln w="12700">
              <a:solidFill>
                <a:srgbClr val="00B0F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Прямая соединительная линия 72">
              <a:extLst>
                <a:ext uri="{FF2B5EF4-FFF2-40B4-BE49-F238E27FC236}">
                  <a16:creationId xmlns="" xmlns:a16="http://schemas.microsoft.com/office/drawing/2014/main" id="{30549264-63E2-334D-BDB8-B07D1A60F533}"/>
                </a:ext>
              </a:extLst>
            </p:cNvPr>
            <p:cNvCxnSpPr/>
            <p:nvPr/>
          </p:nvCxnSpPr>
          <p:spPr>
            <a:xfrm flipH="1">
              <a:off x="5622431" y="2456642"/>
              <a:ext cx="948871" cy="645950"/>
            </a:xfrm>
            <a:prstGeom prst="line">
              <a:avLst/>
            </a:prstGeom>
            <a:ln w="12700">
              <a:solidFill>
                <a:schemeClr val="accent6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Прямая соединительная линия 76">
              <a:extLst>
                <a:ext uri="{FF2B5EF4-FFF2-40B4-BE49-F238E27FC236}">
                  <a16:creationId xmlns="" xmlns:a16="http://schemas.microsoft.com/office/drawing/2014/main" id="{43A3A8B7-0FDE-FF4C-BA65-CD74B05D8DC9}"/>
                </a:ext>
              </a:extLst>
            </p:cNvPr>
            <p:cNvCxnSpPr/>
            <p:nvPr/>
          </p:nvCxnSpPr>
          <p:spPr>
            <a:xfrm flipH="1">
              <a:off x="7604036" y="3683019"/>
              <a:ext cx="1742739" cy="472781"/>
            </a:xfrm>
            <a:prstGeom prst="line">
              <a:avLst/>
            </a:prstGeom>
            <a:ln w="12700">
              <a:solidFill>
                <a:srgbClr val="C0000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>
              <a:extLst>
                <a:ext uri="{FF2B5EF4-FFF2-40B4-BE49-F238E27FC236}">
                  <a16:creationId xmlns="" xmlns:a16="http://schemas.microsoft.com/office/drawing/2014/main" id="{E02935EA-9CA6-B74C-B64D-4E24B666B34D}"/>
                </a:ext>
              </a:extLst>
            </p:cNvPr>
            <p:cNvCxnSpPr/>
            <p:nvPr/>
          </p:nvCxnSpPr>
          <p:spPr>
            <a:xfrm>
              <a:off x="4362419" y="2680686"/>
              <a:ext cx="769973" cy="647111"/>
            </a:xfrm>
            <a:prstGeom prst="line">
              <a:avLst/>
            </a:prstGeom>
            <a:ln>
              <a:tailEnd type="oval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81" name="TextBox 80">
              <a:extLst>
                <a:ext uri="{FF2B5EF4-FFF2-40B4-BE49-F238E27FC236}">
                  <a16:creationId xmlns="" xmlns:a16="http://schemas.microsoft.com/office/drawing/2014/main" id="{E87984A6-A87F-8546-91CE-8E46CCDAE322}"/>
                </a:ext>
              </a:extLst>
            </p:cNvPr>
            <p:cNvSpPr txBox="1"/>
            <p:nvPr/>
          </p:nvSpPr>
          <p:spPr>
            <a:xfrm>
              <a:off x="4733920" y="3921975"/>
              <a:ext cx="542136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ru-RU" sz="1600" b="1" dirty="0" smtClean="0">
                  <a:solidFill>
                    <a:schemeClr val="accent2">
                      <a:lumMod val="50000"/>
                    </a:schemeClr>
                  </a:solidFill>
                  <a:latin typeface="Calibri" charset="0"/>
                  <a:ea typeface="Arial"/>
                  <a:cs typeface="Arial"/>
                </a:rPr>
                <a:t>14</a:t>
              </a:r>
              <a:r>
                <a:rPr lang="ru-RU" sz="1600" b="1" dirty="0" smtClean="0">
                  <a:solidFill>
                    <a:schemeClr val="accent2">
                      <a:lumMod val="50000"/>
                    </a:schemeClr>
                  </a:solidFill>
                  <a:latin typeface="Calibri" charset="0"/>
                  <a:ea typeface="Arial"/>
                  <a:cs typeface="Arial"/>
                </a:rPr>
                <a:t>%</a:t>
              </a:r>
              <a:endParaRPr lang="ru-RU" sz="1600" b="1" dirty="0">
                <a:solidFill>
                  <a:schemeClr val="accent2">
                    <a:lumMod val="50000"/>
                  </a:schemeClr>
                </a:solidFill>
                <a:latin typeface="Calibri" charset="0"/>
                <a:ea typeface="Calibri" charset="0"/>
                <a:cs typeface="Calibri" charset="0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="" xmlns:a16="http://schemas.microsoft.com/office/drawing/2014/main" id="{B829BB5A-96CD-E54D-922F-35CECE0E9CCA}"/>
                </a:ext>
              </a:extLst>
            </p:cNvPr>
            <p:cNvSpPr txBox="1"/>
            <p:nvPr/>
          </p:nvSpPr>
          <p:spPr>
            <a:xfrm>
              <a:off x="5592360" y="3238162"/>
              <a:ext cx="5421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chemeClr val="accent2">
                      <a:lumMod val="50000"/>
                    </a:schemeClr>
                  </a:solidFill>
                  <a:latin typeface="Calibri" charset="0"/>
                  <a:ea typeface="Arial"/>
                  <a:cs typeface="Arial"/>
                </a:rPr>
                <a:t>9%</a:t>
              </a:r>
              <a:endParaRPr lang="ru-RU" sz="1600" b="1" dirty="0">
                <a:solidFill>
                  <a:schemeClr val="accent2">
                    <a:lumMod val="50000"/>
                  </a:schemeClr>
                </a:solidFill>
                <a:latin typeface="Calibri" charset="0"/>
                <a:ea typeface="Arial"/>
                <a:cs typeface="Arial"/>
              </a:endParaRPr>
            </a:p>
          </p:txBody>
        </p:sp>
        <p:sp>
          <p:nvSpPr>
            <p:cNvPr id="85" name="TextBox 84">
              <a:extLst>
                <a:ext uri="{FF2B5EF4-FFF2-40B4-BE49-F238E27FC236}">
                  <a16:creationId xmlns="" xmlns:a16="http://schemas.microsoft.com/office/drawing/2014/main" id="{7E070BA3-AB80-714A-A054-FCE490FB6102}"/>
                </a:ext>
              </a:extLst>
            </p:cNvPr>
            <p:cNvSpPr txBox="1"/>
            <p:nvPr/>
          </p:nvSpPr>
          <p:spPr>
            <a:xfrm>
              <a:off x="5110876" y="3435376"/>
              <a:ext cx="4379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chemeClr val="accent2">
                      <a:lumMod val="50000"/>
                    </a:schemeClr>
                  </a:solidFill>
                  <a:latin typeface="Calibri" charset="0"/>
                  <a:ea typeface="Arial"/>
                  <a:cs typeface="Arial"/>
                </a:rPr>
                <a:t>2%</a:t>
              </a:r>
              <a:endParaRPr lang="ru-RU" sz="1600" b="1" dirty="0">
                <a:solidFill>
                  <a:schemeClr val="accent2">
                    <a:lumMod val="50000"/>
                  </a:schemeClr>
                </a:solidFill>
                <a:latin typeface="Calibri" charset="0"/>
                <a:ea typeface="Calibri"/>
                <a:cs typeface="Calibri"/>
              </a:endParaRPr>
            </a:p>
          </p:txBody>
        </p:sp>
        <p:sp>
          <p:nvSpPr>
            <p:cNvPr id="86" name="TextBox 85">
              <a:extLst>
                <a:ext uri="{FF2B5EF4-FFF2-40B4-BE49-F238E27FC236}">
                  <a16:creationId xmlns="" xmlns:a16="http://schemas.microsoft.com/office/drawing/2014/main" id="{400D5E2C-0F7A-0D42-8DCE-F4C0F7460C8A}"/>
                </a:ext>
              </a:extLst>
            </p:cNvPr>
            <p:cNvSpPr txBox="1"/>
            <p:nvPr/>
          </p:nvSpPr>
          <p:spPr>
            <a:xfrm>
              <a:off x="7008110" y="4209590"/>
              <a:ext cx="5421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chemeClr val="accent2">
                      <a:lumMod val="50000"/>
                    </a:schemeClr>
                  </a:solidFill>
                  <a:latin typeface="Calibri" charset="0"/>
                  <a:ea typeface="Arial"/>
                  <a:cs typeface="Arial"/>
                </a:rPr>
                <a:t>75</a:t>
              </a:r>
              <a:r>
                <a:rPr lang="ru-RU" sz="1600" b="1" dirty="0" smtClean="0">
                  <a:solidFill>
                    <a:schemeClr val="accent2">
                      <a:lumMod val="50000"/>
                    </a:schemeClr>
                  </a:solidFill>
                  <a:latin typeface="Calibri" charset="0"/>
                  <a:ea typeface="Arial"/>
                  <a:cs typeface="Arial"/>
                </a:rPr>
                <a:t>%</a:t>
              </a:r>
              <a:endParaRPr lang="ru-RU" sz="1600" b="1" dirty="0">
                <a:solidFill>
                  <a:schemeClr val="accent2">
                    <a:lumMod val="50000"/>
                  </a:schemeClr>
                </a:solidFill>
                <a:latin typeface="Calibri" charset="0"/>
                <a:ea typeface="Arial"/>
                <a:cs typeface="Arial"/>
              </a:endParaRPr>
            </a:p>
          </p:txBody>
        </p:sp>
        <p:sp>
          <p:nvSpPr>
            <p:cNvPr id="88" name="TextBox 87">
              <a:extLst>
                <a:ext uri="{FF2B5EF4-FFF2-40B4-BE49-F238E27FC236}">
                  <a16:creationId xmlns="" xmlns:a16="http://schemas.microsoft.com/office/drawing/2014/main" id="{35983C4A-2F4D-2241-9043-579B3C4788C8}"/>
                </a:ext>
              </a:extLst>
            </p:cNvPr>
            <p:cNvSpPr txBox="1"/>
            <p:nvPr/>
          </p:nvSpPr>
          <p:spPr>
            <a:xfrm>
              <a:off x="5233024" y="3936977"/>
              <a:ext cx="1792783" cy="13490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680"/>
                </a:lnSpc>
              </a:pPr>
              <a:r>
                <a:rPr lang="ru-RU" altLang="ru-RU" sz="1600" dirty="0">
                  <a:solidFill>
                    <a:schemeClr val="accent2">
                      <a:lumMod val="75000"/>
                    </a:schemeClr>
                  </a:solidFill>
                </a:rPr>
                <a:t>Всего </a:t>
              </a:r>
            </a:p>
            <a:p>
              <a:pPr algn="ctr">
                <a:lnSpc>
                  <a:spcPts val="1680"/>
                </a:lnSpc>
              </a:pPr>
              <a:r>
                <a:rPr lang="ru-RU" altLang="ru-RU" sz="1600" dirty="0" smtClean="0">
                  <a:solidFill>
                    <a:schemeClr val="accent2">
                      <a:lumMod val="75000"/>
                    </a:schemeClr>
                  </a:solidFill>
                </a:rPr>
                <a:t>неналоговых </a:t>
              </a:r>
              <a:endParaRPr lang="ru-RU" altLang="ru-RU" sz="1600" dirty="0">
                <a:solidFill>
                  <a:schemeClr val="accent2">
                    <a:lumMod val="75000"/>
                  </a:schemeClr>
                </a:solidFill>
              </a:endParaRPr>
            </a:p>
            <a:p>
              <a:pPr algn="ctr">
                <a:lnSpc>
                  <a:spcPts val="1680"/>
                </a:lnSpc>
              </a:pPr>
              <a:r>
                <a:rPr lang="ru-RU" altLang="ru-RU" sz="1600" dirty="0">
                  <a:solidFill>
                    <a:schemeClr val="accent2">
                      <a:lumMod val="75000"/>
                    </a:schemeClr>
                  </a:solidFill>
                </a:rPr>
                <a:t>доходов – </a:t>
              </a:r>
            </a:p>
            <a:p>
              <a:pPr algn="ctr">
                <a:lnSpc>
                  <a:spcPts val="2580"/>
                </a:lnSpc>
              </a:pPr>
              <a:r>
                <a:rPr lang="ru-RU" altLang="ru-RU" sz="2400" b="1" dirty="0" smtClean="0">
                  <a:solidFill>
                    <a:schemeClr val="accent2">
                      <a:lumMod val="75000"/>
                    </a:schemeClr>
                  </a:solidFill>
                </a:rPr>
                <a:t>43 708</a:t>
              </a:r>
              <a:endParaRPr lang="ru-RU" altLang="ru-RU" sz="2400" b="1" dirty="0">
                <a:solidFill>
                  <a:schemeClr val="accent2">
                    <a:lumMod val="75000"/>
                  </a:schemeClr>
                </a:solidFill>
              </a:endParaRPr>
            </a:p>
            <a:p>
              <a:pPr algn="ctr">
                <a:lnSpc>
                  <a:spcPts val="2080"/>
                </a:lnSpc>
              </a:pPr>
              <a:r>
                <a:rPr lang="ru-RU" altLang="ru-RU" sz="2400" b="1" dirty="0" smtClean="0">
                  <a:solidFill>
                    <a:schemeClr val="accent2">
                      <a:lumMod val="75000"/>
                    </a:schemeClr>
                  </a:solidFill>
                </a:rPr>
                <a:t>тыс. </a:t>
              </a:r>
              <a:r>
                <a:rPr lang="en-US" sz="2400" b="1" dirty="0">
                  <a:solidFill>
                    <a:schemeClr val="accent2">
                      <a:lumMod val="75000"/>
                    </a:schemeClr>
                  </a:solidFill>
                  <a:ea typeface="Calibri" charset="0"/>
                  <a:cs typeface="Calibri" charset="0"/>
                </a:rPr>
                <a:t>₽</a:t>
              </a:r>
              <a:endParaRPr lang="ru-RU" sz="2400" b="1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xmlns="" val="1374816202"/>
              </p:ext>
            </p:extLst>
          </p:nvPr>
        </p:nvGraphicFramePr>
        <p:xfrm>
          <a:off x="12669003" y="-451586"/>
          <a:ext cx="6395366" cy="42635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9" name="Овал 88">
            <a:extLst>
              <a:ext uri="{FF2B5EF4-FFF2-40B4-BE49-F238E27FC236}">
                <a16:creationId xmlns="" xmlns:a16="http://schemas.microsoft.com/office/drawing/2014/main" id="{8FCA38A4-B1EF-324C-8133-C9F6F51A19BE}"/>
              </a:ext>
            </a:extLst>
          </p:cNvPr>
          <p:cNvSpPr/>
          <p:nvPr/>
        </p:nvSpPr>
        <p:spPr>
          <a:xfrm>
            <a:off x="14349617" y="145637"/>
            <a:ext cx="3034137" cy="3034196"/>
          </a:xfrm>
          <a:prstGeom prst="ellipse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 flipH="1">
            <a:off x="743189" y="568272"/>
            <a:ext cx="55209" cy="98695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7124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0"/>
                <a:lumOff val="100000"/>
              </a:schemeClr>
            </a:gs>
            <a:gs pos="35000">
              <a:schemeClr val="accent4">
                <a:lumMod val="0"/>
                <a:lumOff val="100000"/>
              </a:schemeClr>
            </a:gs>
            <a:gs pos="100000">
              <a:srgbClr val="D87A00">
                <a:lumMod val="32000"/>
                <a:lumOff val="68000"/>
              </a:srgb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18406571"/>
              </p:ext>
            </p:extLst>
          </p:nvPr>
        </p:nvGraphicFramePr>
        <p:xfrm>
          <a:off x="288194" y="2223458"/>
          <a:ext cx="11518900" cy="5287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48" name="Группа 47"/>
          <p:cNvGrpSpPr/>
          <p:nvPr/>
        </p:nvGrpSpPr>
        <p:grpSpPr>
          <a:xfrm>
            <a:off x="11351570" y="0"/>
            <a:ext cx="160637" cy="629369"/>
            <a:chOff x="10896719" y="-8965"/>
            <a:chExt cx="160637" cy="629369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0896719" y="-8965"/>
              <a:ext cx="160637" cy="160637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0896719" y="299134"/>
              <a:ext cx="160637" cy="16063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0896719" y="459767"/>
              <a:ext cx="160637" cy="160637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0896719" y="143709"/>
              <a:ext cx="160637" cy="160637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1474742" y="131392"/>
            <a:ext cx="264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ED7D31">
                    <a:lumMod val="50000"/>
                  </a:srgbClr>
                </a:solidFill>
              </a:rPr>
              <a:t>5</a:t>
            </a:r>
            <a:endParaRPr lang="ru-RU" dirty="0">
              <a:solidFill>
                <a:srgbClr val="ED7D31">
                  <a:lumMod val="50000"/>
                </a:srgbClr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="" xmlns:a16="http://schemas.microsoft.com/office/drawing/2014/main" id="{ED1A457A-0DE3-5943-9BB1-B96289D5576C}"/>
              </a:ext>
            </a:extLst>
          </p:cNvPr>
          <p:cNvSpPr txBox="1"/>
          <p:nvPr/>
        </p:nvSpPr>
        <p:spPr>
          <a:xfrm>
            <a:off x="798398" y="549050"/>
            <a:ext cx="7977608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ru-RU" altLang="ru-RU" sz="4000" b="1" dirty="0">
                <a:solidFill>
                  <a:schemeClr val="accent2">
                    <a:lumMod val="50000"/>
                  </a:schemeClr>
                </a:solidFill>
              </a:rPr>
              <a:t>Расходы </a:t>
            </a:r>
            <a:r>
              <a:rPr lang="ru-RU" altLang="ru-RU" sz="4000" b="1" dirty="0" smtClean="0">
                <a:solidFill>
                  <a:schemeClr val="accent2">
                    <a:lumMod val="50000"/>
                  </a:schemeClr>
                </a:solidFill>
              </a:rPr>
              <a:t>районного </a:t>
            </a:r>
            <a:r>
              <a:rPr lang="ru-RU" altLang="ru-RU" sz="4000" b="1" dirty="0">
                <a:solidFill>
                  <a:schemeClr val="accent2">
                    <a:lumMod val="50000"/>
                  </a:schemeClr>
                </a:solidFill>
              </a:rPr>
              <a:t>бюджета</a:t>
            </a:r>
            <a:br>
              <a:rPr lang="ru-RU" altLang="ru-RU" sz="40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altLang="ru-RU" sz="4000" dirty="0">
                <a:solidFill>
                  <a:schemeClr val="accent2">
                    <a:lumMod val="75000"/>
                  </a:schemeClr>
                </a:solidFill>
              </a:rPr>
              <a:t>в 20</a:t>
            </a:r>
            <a:r>
              <a:rPr lang="en-US" altLang="ru-RU" sz="4000" dirty="0" smtClean="0">
                <a:solidFill>
                  <a:schemeClr val="accent2">
                    <a:lumMod val="75000"/>
                  </a:schemeClr>
                </a:solidFill>
              </a:rPr>
              <a:t>2</a:t>
            </a:r>
            <a:r>
              <a:rPr lang="ru-RU" altLang="ru-RU" sz="4000" dirty="0" smtClean="0">
                <a:solidFill>
                  <a:schemeClr val="accent2">
                    <a:lumMod val="75000"/>
                  </a:schemeClr>
                </a:solidFill>
              </a:rPr>
              <a:t>5 </a:t>
            </a:r>
            <a:r>
              <a:rPr lang="ru-RU" altLang="ru-RU" sz="4000" dirty="0">
                <a:solidFill>
                  <a:schemeClr val="accent2">
                    <a:lumMod val="75000"/>
                  </a:schemeClr>
                </a:solidFill>
              </a:rPr>
              <a:t>году </a:t>
            </a:r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5" name="Скругленный прямоугольник 54">
            <a:extLst>
              <a:ext uri="{FF2B5EF4-FFF2-40B4-BE49-F238E27FC236}">
                <a16:creationId xmlns="" xmlns:a16="http://schemas.microsoft.com/office/drawing/2014/main" id="{190662FE-1EC9-D044-A6AB-661D685E5C34}"/>
              </a:ext>
            </a:extLst>
          </p:cNvPr>
          <p:cNvSpPr/>
          <p:nvPr/>
        </p:nvSpPr>
        <p:spPr>
          <a:xfrm>
            <a:off x="534933" y="6055734"/>
            <a:ext cx="2803354" cy="57104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Овал 89">
            <a:extLst>
              <a:ext uri="{FF2B5EF4-FFF2-40B4-BE49-F238E27FC236}">
                <a16:creationId xmlns="" xmlns:a16="http://schemas.microsoft.com/office/drawing/2014/main" id="{B5263661-89F8-9444-ACF4-343DECCF21F3}"/>
              </a:ext>
            </a:extLst>
          </p:cNvPr>
          <p:cNvSpPr/>
          <p:nvPr/>
        </p:nvSpPr>
        <p:spPr>
          <a:xfrm>
            <a:off x="4746829" y="3052180"/>
            <a:ext cx="3034137" cy="3034196"/>
          </a:xfrm>
          <a:prstGeom prst="ellipse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cxnSp>
        <p:nvCxnSpPr>
          <p:cNvPr id="91" name="Прямая соединительная линия 90">
            <a:extLst>
              <a:ext uri="{FF2B5EF4-FFF2-40B4-BE49-F238E27FC236}">
                <a16:creationId xmlns="" xmlns:a16="http://schemas.microsoft.com/office/drawing/2014/main" id="{C2E7B953-A26F-354B-A24E-BD9A1F046411}"/>
              </a:ext>
            </a:extLst>
          </p:cNvPr>
          <p:cNvCxnSpPr/>
          <p:nvPr/>
        </p:nvCxnSpPr>
        <p:spPr>
          <a:xfrm flipV="1">
            <a:off x="2935784" y="3383963"/>
            <a:ext cx="2224795" cy="8652"/>
          </a:xfrm>
          <a:prstGeom prst="line">
            <a:avLst/>
          </a:prstGeom>
          <a:ln w="12700">
            <a:solidFill>
              <a:srgbClr val="92D05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единительная линия 91">
            <a:extLst>
              <a:ext uri="{FF2B5EF4-FFF2-40B4-BE49-F238E27FC236}">
                <a16:creationId xmlns="" xmlns:a16="http://schemas.microsoft.com/office/drawing/2014/main" id="{A734977A-9E29-5343-9EBA-2B0DB34E9922}"/>
              </a:ext>
            </a:extLst>
          </p:cNvPr>
          <p:cNvCxnSpPr/>
          <p:nvPr/>
        </p:nvCxnSpPr>
        <p:spPr>
          <a:xfrm flipV="1">
            <a:off x="2588061" y="3697287"/>
            <a:ext cx="2288739" cy="865705"/>
          </a:xfrm>
          <a:prstGeom prst="line">
            <a:avLst/>
          </a:prstGeom>
          <a:ln w="12700">
            <a:solidFill>
              <a:srgbClr val="0066FF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>
            <a:extLst>
              <a:ext uri="{FF2B5EF4-FFF2-40B4-BE49-F238E27FC236}">
                <a16:creationId xmlns="" xmlns:a16="http://schemas.microsoft.com/office/drawing/2014/main" id="{750D170F-CD56-D248-AD54-BDEBCBD92A27}"/>
              </a:ext>
            </a:extLst>
          </p:cNvPr>
          <p:cNvCxnSpPr>
            <a:stCxn id="133" idx="3"/>
          </p:cNvCxnSpPr>
          <p:nvPr/>
        </p:nvCxnSpPr>
        <p:spPr>
          <a:xfrm>
            <a:off x="3460572" y="2442254"/>
            <a:ext cx="2032738" cy="686091"/>
          </a:xfrm>
          <a:prstGeom prst="line">
            <a:avLst/>
          </a:prstGeom>
          <a:ln w="12700">
            <a:solidFill>
              <a:srgbClr val="D87A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>
            <a:extLst>
              <a:ext uri="{FF2B5EF4-FFF2-40B4-BE49-F238E27FC236}">
                <a16:creationId xmlns="" xmlns:a16="http://schemas.microsoft.com/office/drawing/2014/main" id="{66E32C1B-930A-1C43-93B3-F921E96EB515}"/>
              </a:ext>
            </a:extLst>
          </p:cNvPr>
          <p:cNvCxnSpPr>
            <a:stCxn id="139" idx="2"/>
          </p:cNvCxnSpPr>
          <p:nvPr/>
        </p:nvCxnSpPr>
        <p:spPr>
          <a:xfrm>
            <a:off x="5754713" y="2130905"/>
            <a:ext cx="292931" cy="838312"/>
          </a:xfrm>
          <a:prstGeom prst="line">
            <a:avLst/>
          </a:prstGeom>
          <a:ln w="12700">
            <a:solidFill>
              <a:schemeClr val="accent2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>
            <a:extLst>
              <a:ext uri="{FF2B5EF4-FFF2-40B4-BE49-F238E27FC236}">
                <a16:creationId xmlns="" xmlns:a16="http://schemas.microsoft.com/office/drawing/2014/main" id="{F2A0E7B0-3E5D-044A-BAEB-6F0B35A792CA}"/>
              </a:ext>
            </a:extLst>
          </p:cNvPr>
          <p:cNvCxnSpPr>
            <a:cxnSpLocks/>
          </p:cNvCxnSpPr>
          <p:nvPr/>
        </p:nvCxnSpPr>
        <p:spPr>
          <a:xfrm flipH="1">
            <a:off x="6923026" y="2158308"/>
            <a:ext cx="1755715" cy="906977"/>
          </a:xfrm>
          <a:prstGeom prst="line">
            <a:avLst/>
          </a:prstGeom>
          <a:ln w="12700">
            <a:solidFill>
              <a:srgbClr val="00B05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Прямая соединительная линия 95">
            <a:extLst>
              <a:ext uri="{FF2B5EF4-FFF2-40B4-BE49-F238E27FC236}">
                <a16:creationId xmlns="" xmlns:a16="http://schemas.microsoft.com/office/drawing/2014/main" id="{E622D9D5-096B-C147-A141-7A35DFFC0CD7}"/>
              </a:ext>
            </a:extLst>
          </p:cNvPr>
          <p:cNvCxnSpPr/>
          <p:nvPr/>
        </p:nvCxnSpPr>
        <p:spPr>
          <a:xfrm flipH="1">
            <a:off x="6305632" y="2075986"/>
            <a:ext cx="292933" cy="872211"/>
          </a:xfrm>
          <a:prstGeom prst="line">
            <a:avLst/>
          </a:prstGeom>
          <a:ln w="12700">
            <a:solidFill>
              <a:srgbClr val="FFC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>
            <a:extLst>
              <a:ext uri="{FF2B5EF4-FFF2-40B4-BE49-F238E27FC236}">
                <a16:creationId xmlns="" xmlns:a16="http://schemas.microsoft.com/office/drawing/2014/main" id="{10CB5C93-3618-334C-AAEB-76ED468FE34C}"/>
              </a:ext>
            </a:extLst>
          </p:cNvPr>
          <p:cNvCxnSpPr/>
          <p:nvPr/>
        </p:nvCxnSpPr>
        <p:spPr>
          <a:xfrm flipH="1" flipV="1">
            <a:off x="7417390" y="5657952"/>
            <a:ext cx="1501733" cy="358224"/>
          </a:xfrm>
          <a:prstGeom prst="line">
            <a:avLst/>
          </a:prstGeom>
          <a:ln w="12700">
            <a:solidFill>
              <a:srgbClr val="C0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Box 98">
            <a:extLst>
              <a:ext uri="{FF2B5EF4-FFF2-40B4-BE49-F238E27FC236}">
                <a16:creationId xmlns="" xmlns:a16="http://schemas.microsoft.com/office/drawing/2014/main" id="{57376A82-E60A-0342-B293-22B6FE0B198F}"/>
              </a:ext>
            </a:extLst>
          </p:cNvPr>
          <p:cNvSpPr txBox="1"/>
          <p:nvPr/>
        </p:nvSpPr>
        <p:spPr>
          <a:xfrm>
            <a:off x="6813448" y="1511977"/>
            <a:ext cx="1766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 sz="1189" b="0" i="0" u="none" strike="noStrike" kern="1200" baseline="0">
                <a:solidFill>
                  <a:srgbClr val="000000"/>
                </a:solidFill>
                <a:latin typeface="Franklin Gothic Book"/>
                <a:ea typeface="Franklin Gothic Book"/>
                <a:cs typeface="Franklin Gothic Book"/>
              </a:defRPr>
            </a:pPr>
            <a:r>
              <a:rPr lang="ru-RU" sz="1600" dirty="0">
                <a:solidFill>
                  <a:srgbClr val="000000"/>
                </a:solidFill>
                <a:latin typeface="Calibri" charset="0"/>
                <a:ea typeface="Arial"/>
                <a:cs typeface="Arial"/>
              </a:rPr>
              <a:t>Прочие расходы</a:t>
            </a:r>
          </a:p>
          <a:p>
            <a:pPr>
              <a:defRPr sz="1189" b="0" i="0" u="none" strike="noStrike" kern="1200" baseline="0">
                <a:solidFill>
                  <a:srgbClr val="000000"/>
                </a:solidFill>
                <a:latin typeface="Franklin Gothic Book"/>
                <a:ea typeface="Franklin Gothic Book"/>
                <a:cs typeface="Franklin Gothic Book"/>
              </a:defRPr>
            </a:pPr>
            <a:r>
              <a:rPr lang="ru-RU" sz="2000" b="1" dirty="0" smtClean="0">
                <a:solidFill>
                  <a:schemeClr val="accent6"/>
                </a:solidFill>
                <a:latin typeface="Calibri" charset="0"/>
                <a:ea typeface="Arial"/>
                <a:cs typeface="Arial"/>
              </a:rPr>
              <a:t>6 967 тыс. </a:t>
            </a:r>
            <a:r>
              <a:rPr lang="en-US" sz="2000" b="1" dirty="0"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>₽ </a:t>
            </a:r>
            <a:endParaRPr lang="ru-RU" sz="2000" b="1" dirty="0">
              <a:solidFill>
                <a:schemeClr val="accent6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="" xmlns:a16="http://schemas.microsoft.com/office/drawing/2014/main" id="{CE8F0F9C-48E5-0943-A9B3-BE43A746E2A8}"/>
              </a:ext>
            </a:extLst>
          </p:cNvPr>
          <p:cNvSpPr txBox="1"/>
          <p:nvPr/>
        </p:nvSpPr>
        <p:spPr>
          <a:xfrm>
            <a:off x="9139120" y="1650730"/>
            <a:ext cx="218442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 sz="1189" b="0" i="0" u="none" strike="noStrike" kern="1200" baseline="0">
                <a:solidFill>
                  <a:srgbClr val="000000"/>
                </a:solidFill>
                <a:latin typeface="Franklin Gothic Book"/>
                <a:ea typeface="Franklin Gothic Book"/>
                <a:cs typeface="Franklin Gothic Book"/>
              </a:defRPr>
            </a:pPr>
            <a:r>
              <a:rPr lang="ru-RU" sz="1600" dirty="0">
                <a:solidFill>
                  <a:srgbClr val="000000"/>
                </a:solidFill>
                <a:latin typeface="Calibri" charset="0"/>
                <a:ea typeface="Arial"/>
                <a:cs typeface="Arial"/>
              </a:rPr>
              <a:t>Общегосударственные вопросы</a:t>
            </a:r>
          </a:p>
          <a:p>
            <a:pPr>
              <a:defRPr sz="1189" b="0" i="0" u="none" strike="noStrike" kern="1200" baseline="0">
                <a:solidFill>
                  <a:srgbClr val="000000"/>
                </a:solidFill>
                <a:latin typeface="Franklin Gothic Book"/>
                <a:ea typeface="Franklin Gothic Book"/>
                <a:cs typeface="Franklin Gothic Book"/>
              </a:defRPr>
            </a:pPr>
            <a:r>
              <a:rPr lang="ru-RU" sz="2000" b="1" dirty="0" smtClean="0">
                <a:solidFill>
                  <a:schemeClr val="accent6"/>
                </a:solidFill>
                <a:latin typeface="Calibri" charset="0"/>
                <a:ea typeface="Arial"/>
                <a:cs typeface="Arial"/>
              </a:rPr>
              <a:t>86 757 тыс. </a:t>
            </a:r>
            <a:r>
              <a:rPr lang="en-US" sz="2000" b="1" dirty="0"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>₽ </a:t>
            </a:r>
            <a:endParaRPr lang="ru-RU" sz="2000" b="1" dirty="0">
              <a:solidFill>
                <a:schemeClr val="accent6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="" xmlns:a16="http://schemas.microsoft.com/office/drawing/2014/main" id="{598672F1-421B-5F4D-B419-D63083A3AE3E}"/>
              </a:ext>
            </a:extLst>
          </p:cNvPr>
          <p:cNvSpPr txBox="1"/>
          <p:nvPr/>
        </p:nvSpPr>
        <p:spPr>
          <a:xfrm>
            <a:off x="2494325" y="1577127"/>
            <a:ext cx="3073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 sz="1189" b="0" i="0" u="none" strike="noStrike" kern="1200" baseline="0">
                <a:solidFill>
                  <a:srgbClr val="000000"/>
                </a:solidFill>
                <a:latin typeface="Franklin Gothic Book"/>
                <a:ea typeface="Franklin Gothic Book"/>
                <a:cs typeface="Franklin Gothic Book"/>
              </a:defRPr>
            </a:pPr>
            <a:r>
              <a:rPr lang="ru-RU" sz="1600" dirty="0">
                <a:solidFill>
                  <a:srgbClr val="000000"/>
                </a:solidFill>
                <a:latin typeface="Calibri" charset="0"/>
                <a:ea typeface="Arial"/>
                <a:cs typeface="Arial"/>
              </a:rPr>
              <a:t>Межбюджетные трансферты</a:t>
            </a:r>
          </a:p>
          <a:p>
            <a:pPr algn="r">
              <a:defRPr sz="1189" b="0" i="0" u="none" strike="noStrike" kern="1200" baseline="0">
                <a:solidFill>
                  <a:srgbClr val="000000"/>
                </a:solidFill>
                <a:latin typeface="Franklin Gothic Book"/>
                <a:ea typeface="Franklin Gothic Book"/>
                <a:cs typeface="Franklin Gothic Book"/>
              </a:defRPr>
            </a:pPr>
            <a:r>
              <a:rPr lang="ru-RU" sz="2000" b="1" dirty="0" smtClean="0">
                <a:solidFill>
                  <a:schemeClr val="accent6"/>
                </a:solidFill>
                <a:latin typeface="Calibri" charset="0"/>
                <a:ea typeface="Arial"/>
                <a:cs typeface="Arial"/>
              </a:rPr>
              <a:t>31 449 тыс. </a:t>
            </a:r>
            <a:r>
              <a:rPr lang="en-US" sz="2000" b="1" dirty="0"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>₽ </a:t>
            </a:r>
            <a:endParaRPr lang="ru-RU" sz="2000" b="1" dirty="0">
              <a:solidFill>
                <a:schemeClr val="accent6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="" xmlns:a16="http://schemas.microsoft.com/office/drawing/2014/main" id="{6496D92A-3DF8-E14B-8FF1-7B60041010BA}"/>
              </a:ext>
            </a:extLst>
          </p:cNvPr>
          <p:cNvSpPr txBox="1"/>
          <p:nvPr/>
        </p:nvSpPr>
        <p:spPr>
          <a:xfrm>
            <a:off x="913980" y="2076665"/>
            <a:ext cx="21269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 sz="1189" b="0" i="0" u="none" strike="noStrike" kern="1200" baseline="0">
                <a:solidFill>
                  <a:srgbClr val="000000"/>
                </a:solidFill>
                <a:latin typeface="Franklin Gothic Book"/>
                <a:ea typeface="Franklin Gothic Book"/>
                <a:cs typeface="Franklin Gothic Book"/>
              </a:defRPr>
            </a:pPr>
            <a:r>
              <a:rPr lang="ru-RU" sz="1600" dirty="0" smtClean="0">
                <a:solidFill>
                  <a:srgbClr val="000000"/>
                </a:solidFill>
                <a:latin typeface="Calibri" charset="0"/>
                <a:ea typeface="Arial"/>
                <a:cs typeface="Arial"/>
              </a:rPr>
              <a:t>Физическая культура и спорт</a:t>
            </a:r>
          </a:p>
          <a:p>
            <a:pPr algn="r">
              <a:defRPr sz="1189" b="0" i="0" u="none" strike="noStrike" kern="1200" baseline="0">
                <a:solidFill>
                  <a:srgbClr val="000000"/>
                </a:solidFill>
                <a:latin typeface="Franklin Gothic Book"/>
                <a:ea typeface="Franklin Gothic Book"/>
                <a:cs typeface="Franklin Gothic Book"/>
              </a:defRPr>
            </a:pPr>
            <a:r>
              <a:rPr lang="ru-RU" sz="2000" b="1" dirty="0" smtClean="0">
                <a:solidFill>
                  <a:schemeClr val="accent6"/>
                </a:solidFill>
                <a:latin typeface="Calibri" charset="0"/>
                <a:ea typeface="Arial"/>
                <a:cs typeface="Arial"/>
              </a:rPr>
              <a:t>60 892 тыс. </a:t>
            </a:r>
            <a:r>
              <a:rPr lang="en-US" sz="2000" b="1" dirty="0" smtClean="0"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>₽ </a:t>
            </a:r>
            <a:endParaRPr lang="ru-RU" sz="2000" b="1" dirty="0">
              <a:solidFill>
                <a:schemeClr val="accent6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="" xmlns:a16="http://schemas.microsoft.com/office/drawing/2014/main" id="{F6574646-39F1-9640-AA98-7A42C3DA8292}"/>
              </a:ext>
            </a:extLst>
          </p:cNvPr>
          <p:cNvSpPr txBox="1"/>
          <p:nvPr/>
        </p:nvSpPr>
        <p:spPr>
          <a:xfrm>
            <a:off x="389498" y="3050954"/>
            <a:ext cx="2126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 sz="1189" b="0" i="0" u="none" strike="noStrike" kern="1200" baseline="0">
                <a:solidFill>
                  <a:srgbClr val="000000"/>
                </a:solidFill>
                <a:latin typeface="Franklin Gothic Book"/>
                <a:ea typeface="Franklin Gothic Book"/>
                <a:cs typeface="Franklin Gothic Book"/>
              </a:defRPr>
            </a:pPr>
            <a:r>
              <a:rPr lang="ru-RU" sz="1600" dirty="0" smtClean="0">
                <a:solidFill>
                  <a:srgbClr val="000000"/>
                </a:solidFill>
                <a:latin typeface="Calibri" charset="0"/>
                <a:ea typeface="Arial"/>
                <a:cs typeface="Arial"/>
              </a:rPr>
              <a:t>Социальная политика</a:t>
            </a:r>
          </a:p>
          <a:p>
            <a:pPr algn="r">
              <a:defRPr sz="1189" b="0" i="0" u="none" strike="noStrike" kern="1200" baseline="0">
                <a:solidFill>
                  <a:srgbClr val="000000"/>
                </a:solidFill>
                <a:latin typeface="Franklin Gothic Book"/>
                <a:ea typeface="Franklin Gothic Book"/>
                <a:cs typeface="Franklin Gothic Book"/>
              </a:defRPr>
            </a:pPr>
            <a:r>
              <a:rPr lang="ru-RU" sz="2000" b="1" dirty="0" smtClean="0">
                <a:solidFill>
                  <a:schemeClr val="accent6"/>
                </a:solidFill>
                <a:latin typeface="Calibri" charset="0"/>
                <a:ea typeface="Arial"/>
                <a:cs typeface="Arial"/>
              </a:rPr>
              <a:t>18 547 тыс. </a:t>
            </a:r>
            <a:r>
              <a:rPr lang="en-US" sz="2000" b="1" dirty="0"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>₽ </a:t>
            </a:r>
            <a:endParaRPr lang="ru-RU" sz="2000" b="1" dirty="0">
              <a:solidFill>
                <a:schemeClr val="accent6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="" xmlns:a16="http://schemas.microsoft.com/office/drawing/2014/main" id="{874EE005-BFC4-2A48-8188-ACD48D790AE9}"/>
              </a:ext>
            </a:extLst>
          </p:cNvPr>
          <p:cNvSpPr txBox="1"/>
          <p:nvPr/>
        </p:nvSpPr>
        <p:spPr>
          <a:xfrm>
            <a:off x="9171999" y="2522941"/>
            <a:ext cx="218442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 sz="1189" b="0" i="0" u="none" strike="noStrike" kern="1200" baseline="0">
                <a:solidFill>
                  <a:srgbClr val="000000"/>
                </a:solidFill>
                <a:latin typeface="Franklin Gothic Book"/>
                <a:ea typeface="Franklin Gothic Book"/>
                <a:cs typeface="Franklin Gothic Book"/>
              </a:defRPr>
            </a:pPr>
            <a:r>
              <a:rPr lang="ru-RU" sz="1600" dirty="0">
                <a:solidFill>
                  <a:srgbClr val="000000"/>
                </a:solidFill>
                <a:latin typeface="Calibri" charset="0"/>
                <a:ea typeface="Arial"/>
                <a:cs typeface="Arial"/>
              </a:rPr>
              <a:t>Национальная экономика</a:t>
            </a:r>
          </a:p>
          <a:p>
            <a:pPr>
              <a:defRPr sz="1189" b="0" i="0" u="none" strike="noStrike" kern="1200" baseline="0">
                <a:solidFill>
                  <a:srgbClr val="000000"/>
                </a:solidFill>
                <a:latin typeface="Franklin Gothic Book"/>
                <a:ea typeface="Franklin Gothic Book"/>
                <a:cs typeface="Franklin Gothic Book"/>
              </a:defRPr>
            </a:pPr>
            <a:r>
              <a:rPr lang="ru-RU" sz="2000" b="1" dirty="0" smtClean="0">
                <a:solidFill>
                  <a:schemeClr val="accent6"/>
                </a:solidFill>
                <a:latin typeface="Calibri" charset="0"/>
                <a:ea typeface="Arial"/>
                <a:cs typeface="Arial"/>
              </a:rPr>
              <a:t>52 021 тыс. </a:t>
            </a:r>
            <a:r>
              <a:rPr lang="en-US" sz="2000" b="1" dirty="0"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>₽ </a:t>
            </a:r>
            <a:endParaRPr lang="ru-RU" sz="2000" b="1" dirty="0">
              <a:solidFill>
                <a:schemeClr val="accent6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="" xmlns:a16="http://schemas.microsoft.com/office/drawing/2014/main" id="{64E1948A-DB91-F04C-9DBC-6529F665F220}"/>
              </a:ext>
            </a:extLst>
          </p:cNvPr>
          <p:cNvSpPr txBox="1"/>
          <p:nvPr/>
        </p:nvSpPr>
        <p:spPr>
          <a:xfrm>
            <a:off x="9369369" y="3912255"/>
            <a:ext cx="259029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 sz="1189" b="0" i="0" u="none" strike="noStrike" kern="1200" baseline="0">
                <a:solidFill>
                  <a:srgbClr val="000000"/>
                </a:solidFill>
                <a:latin typeface="Franklin Gothic Book"/>
                <a:ea typeface="Franklin Gothic Book"/>
                <a:cs typeface="Franklin Gothic Book"/>
              </a:defRPr>
            </a:pPr>
            <a:r>
              <a:rPr lang="ru-RU" sz="1600" dirty="0" smtClean="0">
                <a:solidFill>
                  <a:srgbClr val="000000"/>
                </a:solidFill>
                <a:latin typeface="Calibri" charset="0"/>
                <a:ea typeface="Arial"/>
                <a:cs typeface="Arial"/>
              </a:rPr>
              <a:t>Жилищно-коммунальное хозяйство</a:t>
            </a:r>
          </a:p>
          <a:p>
            <a:pPr>
              <a:defRPr sz="1189" b="0" i="0" u="none" strike="noStrike" kern="1200" baseline="0">
                <a:solidFill>
                  <a:srgbClr val="000000"/>
                </a:solidFill>
                <a:latin typeface="Franklin Gothic Book"/>
                <a:ea typeface="Franklin Gothic Book"/>
                <a:cs typeface="Franklin Gothic Book"/>
              </a:defRPr>
            </a:pPr>
            <a:r>
              <a:rPr lang="ru-RU" sz="2000" b="1" dirty="0" smtClean="0">
                <a:solidFill>
                  <a:schemeClr val="accent6"/>
                </a:solidFill>
                <a:latin typeface="Calibri" charset="0"/>
                <a:ea typeface="Arial"/>
                <a:cs typeface="Arial"/>
              </a:rPr>
              <a:t>96 909 тыс. </a:t>
            </a:r>
            <a:r>
              <a:rPr lang="en-US" sz="2000" b="1" dirty="0"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>₽ </a:t>
            </a:r>
            <a:endParaRPr lang="ru-RU" sz="2000" b="1" dirty="0">
              <a:solidFill>
                <a:schemeClr val="accent6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="" xmlns:a16="http://schemas.microsoft.com/office/drawing/2014/main" id="{C3FDF7FB-7641-2541-8B90-7D11279E844D}"/>
              </a:ext>
            </a:extLst>
          </p:cNvPr>
          <p:cNvSpPr txBox="1"/>
          <p:nvPr/>
        </p:nvSpPr>
        <p:spPr>
          <a:xfrm>
            <a:off x="9337793" y="5735050"/>
            <a:ext cx="21844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 sz="1189" b="0" i="0" u="none" strike="noStrike" kern="1200" baseline="0">
                <a:solidFill>
                  <a:srgbClr val="000000"/>
                </a:solidFill>
                <a:latin typeface="Franklin Gothic Book"/>
                <a:ea typeface="Franklin Gothic Book"/>
                <a:cs typeface="Franklin Gothic Book"/>
              </a:defRPr>
            </a:pPr>
            <a:r>
              <a:rPr lang="ru-RU" sz="1600" dirty="0">
                <a:solidFill>
                  <a:srgbClr val="000000"/>
                </a:solidFill>
                <a:latin typeface="Calibri" charset="0"/>
                <a:ea typeface="Arial"/>
                <a:cs typeface="Arial"/>
              </a:rPr>
              <a:t>Образование</a:t>
            </a:r>
          </a:p>
          <a:p>
            <a:pPr>
              <a:defRPr sz="1189" b="0" i="0" u="none" strike="noStrike" kern="1200" baseline="0">
                <a:solidFill>
                  <a:srgbClr val="000000"/>
                </a:solidFill>
                <a:latin typeface="Franklin Gothic Book"/>
                <a:ea typeface="Franklin Gothic Book"/>
                <a:cs typeface="Franklin Gothic Book"/>
              </a:defRPr>
            </a:pPr>
            <a:r>
              <a:rPr lang="ru-RU" sz="2000" b="1" dirty="0" smtClean="0">
                <a:solidFill>
                  <a:schemeClr val="accent6"/>
                </a:solidFill>
                <a:latin typeface="Calibri" charset="0"/>
                <a:ea typeface="Arial"/>
                <a:cs typeface="Arial"/>
              </a:rPr>
              <a:t>459 639 тыс. </a:t>
            </a:r>
            <a:r>
              <a:rPr lang="en-US" sz="2000" b="1" dirty="0"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>₽ </a:t>
            </a:r>
            <a:endParaRPr lang="ru-RU" sz="2000" b="1" dirty="0">
              <a:solidFill>
                <a:schemeClr val="accent6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="" xmlns:a16="http://schemas.microsoft.com/office/drawing/2014/main" id="{F3528B39-6BD8-3243-9286-467A1D7408D9}"/>
              </a:ext>
            </a:extLst>
          </p:cNvPr>
          <p:cNvSpPr txBox="1"/>
          <p:nvPr/>
        </p:nvSpPr>
        <p:spPr>
          <a:xfrm>
            <a:off x="37574" y="4280105"/>
            <a:ext cx="212690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defRPr sz="1189" b="0" i="0" u="none" strike="noStrike" kern="1200" baseline="0">
                <a:solidFill>
                  <a:srgbClr val="000000"/>
                </a:solidFill>
                <a:latin typeface="Franklin Gothic Book"/>
                <a:ea typeface="Franklin Gothic Book"/>
                <a:cs typeface="Franklin Gothic Book"/>
              </a:defRPr>
            </a:pPr>
            <a:r>
              <a:rPr lang="ru-RU" sz="1600" dirty="0" smtClean="0">
                <a:solidFill>
                  <a:srgbClr val="000000"/>
                </a:solidFill>
                <a:latin typeface="Calibri" charset="0"/>
                <a:ea typeface="Arial"/>
                <a:cs typeface="Arial"/>
              </a:rPr>
              <a:t>Культура и кинематография</a:t>
            </a:r>
            <a:endParaRPr lang="ru-RU" sz="1600" dirty="0">
              <a:solidFill>
                <a:srgbClr val="000000"/>
              </a:solidFill>
              <a:latin typeface="Calibri" charset="0"/>
              <a:ea typeface="Arial"/>
              <a:cs typeface="Arial"/>
            </a:endParaRPr>
          </a:p>
          <a:p>
            <a:pPr algn="r">
              <a:defRPr sz="1189" b="0" i="0" u="none" strike="noStrike" kern="1200" baseline="0">
                <a:solidFill>
                  <a:srgbClr val="000000"/>
                </a:solidFill>
                <a:latin typeface="Franklin Gothic Book"/>
                <a:ea typeface="Franklin Gothic Book"/>
                <a:cs typeface="Franklin Gothic Book"/>
              </a:defRPr>
            </a:pPr>
            <a:r>
              <a:rPr lang="ru-RU" sz="2000" b="1" dirty="0" smtClean="0">
                <a:solidFill>
                  <a:schemeClr val="accent6"/>
                </a:solidFill>
                <a:latin typeface="Calibri" charset="0"/>
                <a:ea typeface="Arial"/>
                <a:cs typeface="Arial"/>
              </a:rPr>
              <a:t>62 735 тыс. </a:t>
            </a:r>
            <a:r>
              <a:rPr lang="en-US" sz="2000" b="1" dirty="0">
                <a:solidFill>
                  <a:schemeClr val="accent6"/>
                </a:solidFill>
                <a:latin typeface="Calibri" charset="0"/>
                <a:ea typeface="Calibri" charset="0"/>
                <a:cs typeface="Calibri" charset="0"/>
              </a:rPr>
              <a:t>₽ </a:t>
            </a:r>
            <a:endParaRPr lang="ru-RU" sz="2000" b="1" dirty="0">
              <a:solidFill>
                <a:schemeClr val="accent6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="" xmlns:a16="http://schemas.microsoft.com/office/drawing/2014/main" id="{6E7E53B4-2F15-D14E-97CC-0FBAEB428952}"/>
              </a:ext>
            </a:extLst>
          </p:cNvPr>
          <p:cNvSpPr txBox="1"/>
          <p:nvPr/>
        </p:nvSpPr>
        <p:spPr>
          <a:xfrm>
            <a:off x="478349" y="5657951"/>
            <a:ext cx="28522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000" dirty="0">
                <a:solidFill>
                  <a:srgbClr val="C00000"/>
                </a:solidFill>
              </a:rPr>
              <a:t>СОЦИАЛЬНЫЕ РАСХОДЫ 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="" xmlns:a16="http://schemas.microsoft.com/office/drawing/2014/main" id="{0FD0987F-D844-0D4B-A9DA-05C5E9F9C3E7}"/>
              </a:ext>
            </a:extLst>
          </p:cNvPr>
          <p:cNvSpPr txBox="1"/>
          <p:nvPr/>
        </p:nvSpPr>
        <p:spPr>
          <a:xfrm>
            <a:off x="5461780" y="4038538"/>
            <a:ext cx="16662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1600" dirty="0">
                <a:solidFill>
                  <a:schemeClr val="accent2">
                    <a:lumMod val="75000"/>
                  </a:schemeClr>
                </a:solidFill>
              </a:rPr>
              <a:t>Всего расходов – </a:t>
            </a:r>
            <a:r>
              <a:rPr lang="ru-RU" altLang="ru-RU" sz="2400" b="1" dirty="0" smtClean="0">
                <a:solidFill>
                  <a:schemeClr val="accent2">
                    <a:lumMod val="75000"/>
                  </a:schemeClr>
                </a:solidFill>
              </a:rPr>
              <a:t>875 916 тыс. </a:t>
            </a:r>
            <a:r>
              <a:rPr lang="en-US" sz="2400" b="1" dirty="0">
                <a:solidFill>
                  <a:schemeClr val="accent2">
                    <a:lumMod val="75000"/>
                  </a:schemeClr>
                </a:solidFill>
                <a:latin typeface="Calibri" charset="0"/>
                <a:ea typeface="Calibri" charset="0"/>
                <a:cs typeface="Calibri" charset="0"/>
              </a:rPr>
              <a:t>₽</a:t>
            </a:r>
            <a:endParaRPr lang="ru-RU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111" name="Группа 110">
            <a:extLst>
              <a:ext uri="{FF2B5EF4-FFF2-40B4-BE49-F238E27FC236}">
                <a16:creationId xmlns="" xmlns:a16="http://schemas.microsoft.com/office/drawing/2014/main" id="{CF1919BE-A5D2-9449-8AAE-B5CBD2781E19}"/>
              </a:ext>
            </a:extLst>
          </p:cNvPr>
          <p:cNvGrpSpPr/>
          <p:nvPr/>
        </p:nvGrpSpPr>
        <p:grpSpPr>
          <a:xfrm>
            <a:off x="2094803" y="4364185"/>
            <a:ext cx="585864" cy="535127"/>
            <a:chOff x="2323164" y="4121021"/>
            <a:chExt cx="585864" cy="535127"/>
          </a:xfrm>
        </p:grpSpPr>
        <p:sp>
          <p:nvSpPr>
            <p:cNvPr id="112" name="Скругленный прямоугольник 111">
              <a:extLst>
                <a:ext uri="{FF2B5EF4-FFF2-40B4-BE49-F238E27FC236}">
                  <a16:creationId xmlns="" xmlns:a16="http://schemas.microsoft.com/office/drawing/2014/main" id="{FA44633F-5492-FD42-AFBA-99FAD4000D81}"/>
                </a:ext>
              </a:extLst>
            </p:cNvPr>
            <p:cNvSpPr/>
            <p:nvPr/>
          </p:nvSpPr>
          <p:spPr>
            <a:xfrm>
              <a:off x="2415771" y="4121021"/>
              <a:ext cx="400651" cy="535127"/>
            </a:xfrm>
            <a:prstGeom prst="roundRect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3" name="TextBox 112">
              <a:extLst>
                <a:ext uri="{FF2B5EF4-FFF2-40B4-BE49-F238E27FC236}">
                  <a16:creationId xmlns="" xmlns:a16="http://schemas.microsoft.com/office/drawing/2014/main" id="{D04FDD89-6F09-EA46-8483-B514351F557F}"/>
                </a:ext>
              </a:extLst>
            </p:cNvPr>
            <p:cNvSpPr txBox="1"/>
            <p:nvPr/>
          </p:nvSpPr>
          <p:spPr>
            <a:xfrm>
              <a:off x="2323164" y="4188891"/>
              <a:ext cx="5858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chemeClr val="bg1"/>
                  </a:solidFill>
                  <a:latin typeface="Arial Narrow" charset="0"/>
                  <a:ea typeface="Arial Narrow" charset="0"/>
                  <a:cs typeface="Arial Narrow" charset="0"/>
                </a:rPr>
                <a:t>7%</a:t>
              </a:r>
              <a:endParaRPr lang="ru-RU" dirty="0">
                <a:solidFill>
                  <a:schemeClr val="bg1"/>
                </a:solidFill>
                <a:latin typeface="Arial Narrow" charset="0"/>
                <a:ea typeface="Arial Narrow" charset="0"/>
                <a:cs typeface="Arial Narrow" charset="0"/>
              </a:endParaRPr>
            </a:p>
          </p:txBody>
        </p:sp>
      </p:grpSp>
      <p:grpSp>
        <p:nvGrpSpPr>
          <p:cNvPr id="114" name="Группа 113">
            <a:extLst>
              <a:ext uri="{FF2B5EF4-FFF2-40B4-BE49-F238E27FC236}">
                <a16:creationId xmlns="" xmlns:a16="http://schemas.microsoft.com/office/drawing/2014/main" id="{A0C45C25-3C42-A748-BB3F-506172976EFD}"/>
              </a:ext>
            </a:extLst>
          </p:cNvPr>
          <p:cNvGrpSpPr/>
          <p:nvPr/>
        </p:nvGrpSpPr>
        <p:grpSpPr>
          <a:xfrm>
            <a:off x="6337162" y="1561879"/>
            <a:ext cx="585864" cy="535127"/>
            <a:chOff x="6065248" y="1710190"/>
            <a:chExt cx="585864" cy="535127"/>
          </a:xfrm>
        </p:grpSpPr>
        <p:sp>
          <p:nvSpPr>
            <p:cNvPr id="115" name="Скругленный прямоугольник 114">
              <a:extLst>
                <a:ext uri="{FF2B5EF4-FFF2-40B4-BE49-F238E27FC236}">
                  <a16:creationId xmlns="" xmlns:a16="http://schemas.microsoft.com/office/drawing/2014/main" id="{F0DB8EBE-29B3-E74A-9326-7524CC962F01}"/>
                </a:ext>
              </a:extLst>
            </p:cNvPr>
            <p:cNvSpPr/>
            <p:nvPr/>
          </p:nvSpPr>
          <p:spPr>
            <a:xfrm>
              <a:off x="6157855" y="1710190"/>
              <a:ext cx="400651" cy="535127"/>
            </a:xfrm>
            <a:prstGeom prst="round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6" name="TextBox 115">
              <a:extLst>
                <a:ext uri="{FF2B5EF4-FFF2-40B4-BE49-F238E27FC236}">
                  <a16:creationId xmlns="" xmlns:a16="http://schemas.microsoft.com/office/drawing/2014/main" id="{B50D5094-6813-6C4D-82EA-9FDD0CC49B95}"/>
                </a:ext>
              </a:extLst>
            </p:cNvPr>
            <p:cNvSpPr txBox="1"/>
            <p:nvPr/>
          </p:nvSpPr>
          <p:spPr>
            <a:xfrm>
              <a:off x="6065248" y="1778060"/>
              <a:ext cx="5858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>
                  <a:solidFill>
                    <a:schemeClr val="accent2">
                      <a:lumMod val="50000"/>
                    </a:schemeClr>
                  </a:solidFill>
                  <a:latin typeface="Arial Narrow" charset="0"/>
                  <a:ea typeface="Arial Narrow" charset="0"/>
                  <a:cs typeface="Arial Narrow" charset="0"/>
                </a:rPr>
                <a:t>1%</a:t>
              </a:r>
            </a:p>
          </p:txBody>
        </p:sp>
      </p:grpSp>
      <p:grpSp>
        <p:nvGrpSpPr>
          <p:cNvPr id="117" name="Группа 116">
            <a:extLst>
              <a:ext uri="{FF2B5EF4-FFF2-40B4-BE49-F238E27FC236}">
                <a16:creationId xmlns="" xmlns:a16="http://schemas.microsoft.com/office/drawing/2014/main" id="{0328A47D-5034-6F4E-8F05-3A28044F9910}"/>
              </a:ext>
            </a:extLst>
          </p:cNvPr>
          <p:cNvGrpSpPr/>
          <p:nvPr/>
        </p:nvGrpSpPr>
        <p:grpSpPr>
          <a:xfrm>
            <a:off x="8595296" y="1809313"/>
            <a:ext cx="585864" cy="535127"/>
            <a:chOff x="8365442" y="1910936"/>
            <a:chExt cx="585864" cy="535127"/>
          </a:xfrm>
        </p:grpSpPr>
        <p:sp>
          <p:nvSpPr>
            <p:cNvPr id="118" name="Скругленный прямоугольник 117">
              <a:extLst>
                <a:ext uri="{FF2B5EF4-FFF2-40B4-BE49-F238E27FC236}">
                  <a16:creationId xmlns="" xmlns:a16="http://schemas.microsoft.com/office/drawing/2014/main" id="{D3E241BE-34DD-B94F-81DA-E788ACB2D3DD}"/>
                </a:ext>
              </a:extLst>
            </p:cNvPr>
            <p:cNvSpPr/>
            <p:nvPr/>
          </p:nvSpPr>
          <p:spPr>
            <a:xfrm>
              <a:off x="8458049" y="1910936"/>
              <a:ext cx="400651" cy="535127"/>
            </a:xfrm>
            <a:prstGeom prst="round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9" name="TextBox 118">
              <a:extLst>
                <a:ext uri="{FF2B5EF4-FFF2-40B4-BE49-F238E27FC236}">
                  <a16:creationId xmlns="" xmlns:a16="http://schemas.microsoft.com/office/drawing/2014/main" id="{09873C0F-7821-A342-B4FD-DC1B302782D4}"/>
                </a:ext>
              </a:extLst>
            </p:cNvPr>
            <p:cNvSpPr txBox="1"/>
            <p:nvPr/>
          </p:nvSpPr>
          <p:spPr>
            <a:xfrm>
              <a:off x="8365442" y="1978806"/>
              <a:ext cx="5858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chemeClr val="bg1"/>
                  </a:solidFill>
                  <a:latin typeface="Arial Narrow" charset="0"/>
                  <a:ea typeface="Arial Narrow" charset="0"/>
                  <a:cs typeface="Arial Narrow" charset="0"/>
                </a:rPr>
                <a:t>10%</a:t>
              </a:r>
              <a:endParaRPr lang="ru-RU" dirty="0">
                <a:solidFill>
                  <a:schemeClr val="bg1"/>
                </a:solidFill>
                <a:latin typeface="Arial Narrow" charset="0"/>
                <a:ea typeface="Arial Narrow" charset="0"/>
                <a:cs typeface="Arial Narrow" charset="0"/>
              </a:endParaRPr>
            </a:p>
          </p:txBody>
        </p:sp>
      </p:grpSp>
      <p:grpSp>
        <p:nvGrpSpPr>
          <p:cNvPr id="120" name="Группа 119">
            <a:extLst>
              <a:ext uri="{FF2B5EF4-FFF2-40B4-BE49-F238E27FC236}">
                <a16:creationId xmlns="" xmlns:a16="http://schemas.microsoft.com/office/drawing/2014/main" id="{47F1B09B-2A93-2E45-B34D-3D5CF7D87842}"/>
              </a:ext>
            </a:extLst>
          </p:cNvPr>
          <p:cNvGrpSpPr/>
          <p:nvPr/>
        </p:nvGrpSpPr>
        <p:grpSpPr>
          <a:xfrm>
            <a:off x="8678741" y="2628083"/>
            <a:ext cx="585864" cy="535127"/>
            <a:chOff x="8553017" y="3078996"/>
            <a:chExt cx="585864" cy="535127"/>
          </a:xfrm>
        </p:grpSpPr>
        <p:sp>
          <p:nvSpPr>
            <p:cNvPr id="121" name="Скругленный прямоугольник 120">
              <a:extLst>
                <a:ext uri="{FF2B5EF4-FFF2-40B4-BE49-F238E27FC236}">
                  <a16:creationId xmlns="" xmlns:a16="http://schemas.microsoft.com/office/drawing/2014/main" id="{F596A631-6F11-9F41-87A3-AB19599A5844}"/>
                </a:ext>
              </a:extLst>
            </p:cNvPr>
            <p:cNvSpPr/>
            <p:nvPr/>
          </p:nvSpPr>
          <p:spPr>
            <a:xfrm>
              <a:off x="8645624" y="3078996"/>
              <a:ext cx="400651" cy="535127"/>
            </a:xfrm>
            <a:prstGeom prst="roundRect">
              <a:avLst/>
            </a:prstGeom>
            <a:solidFill>
              <a:srgbClr val="00D4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2" name="TextBox 121">
              <a:extLst>
                <a:ext uri="{FF2B5EF4-FFF2-40B4-BE49-F238E27FC236}">
                  <a16:creationId xmlns="" xmlns:a16="http://schemas.microsoft.com/office/drawing/2014/main" id="{BC39EFD4-939C-0B43-8E33-8CEAA55382EF}"/>
                </a:ext>
              </a:extLst>
            </p:cNvPr>
            <p:cNvSpPr txBox="1"/>
            <p:nvPr/>
          </p:nvSpPr>
          <p:spPr>
            <a:xfrm>
              <a:off x="8553017" y="3146866"/>
              <a:ext cx="5858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chemeClr val="bg1"/>
                  </a:solidFill>
                  <a:latin typeface="Arial Narrow" charset="0"/>
                  <a:ea typeface="Arial Narrow" charset="0"/>
                  <a:cs typeface="Arial Narrow" charset="0"/>
                </a:rPr>
                <a:t>6%</a:t>
              </a:r>
              <a:endParaRPr lang="ru-RU" dirty="0">
                <a:solidFill>
                  <a:schemeClr val="bg1"/>
                </a:solidFill>
                <a:latin typeface="Arial Narrow" charset="0"/>
                <a:ea typeface="Arial Narrow" charset="0"/>
                <a:cs typeface="Arial Narrow" charset="0"/>
              </a:endParaRPr>
            </a:p>
          </p:txBody>
        </p:sp>
      </p:grpSp>
      <p:grpSp>
        <p:nvGrpSpPr>
          <p:cNvPr id="123" name="Группа 122">
            <a:extLst>
              <a:ext uri="{FF2B5EF4-FFF2-40B4-BE49-F238E27FC236}">
                <a16:creationId xmlns="" xmlns:a16="http://schemas.microsoft.com/office/drawing/2014/main" id="{2D8A0AAA-BA38-9243-8FCE-3BD76AF43BD1}"/>
              </a:ext>
            </a:extLst>
          </p:cNvPr>
          <p:cNvGrpSpPr/>
          <p:nvPr/>
        </p:nvGrpSpPr>
        <p:grpSpPr>
          <a:xfrm>
            <a:off x="8879066" y="4002195"/>
            <a:ext cx="585864" cy="535127"/>
            <a:chOff x="8867449" y="3770975"/>
            <a:chExt cx="585864" cy="535127"/>
          </a:xfrm>
        </p:grpSpPr>
        <p:sp>
          <p:nvSpPr>
            <p:cNvPr id="124" name="Скругленный прямоугольник 123">
              <a:extLst>
                <a:ext uri="{FF2B5EF4-FFF2-40B4-BE49-F238E27FC236}">
                  <a16:creationId xmlns="" xmlns:a16="http://schemas.microsoft.com/office/drawing/2014/main" id="{72F55BC4-1FD7-3647-A6A6-A4100DB207D4}"/>
                </a:ext>
              </a:extLst>
            </p:cNvPr>
            <p:cNvSpPr/>
            <p:nvPr/>
          </p:nvSpPr>
          <p:spPr>
            <a:xfrm>
              <a:off x="8960056" y="3770975"/>
              <a:ext cx="400651" cy="535127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5" name="TextBox 124">
              <a:extLst>
                <a:ext uri="{FF2B5EF4-FFF2-40B4-BE49-F238E27FC236}">
                  <a16:creationId xmlns="" xmlns:a16="http://schemas.microsoft.com/office/drawing/2014/main" id="{7763DAEA-2609-094F-B745-C803505123B6}"/>
                </a:ext>
              </a:extLst>
            </p:cNvPr>
            <p:cNvSpPr txBox="1"/>
            <p:nvPr/>
          </p:nvSpPr>
          <p:spPr>
            <a:xfrm>
              <a:off x="8867449" y="3838845"/>
              <a:ext cx="5858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chemeClr val="accent2">
                      <a:lumMod val="50000"/>
                    </a:schemeClr>
                  </a:solidFill>
                  <a:latin typeface="Arial Narrow" charset="0"/>
                  <a:ea typeface="Arial Narrow" charset="0"/>
                  <a:cs typeface="Arial Narrow" charset="0"/>
                </a:rPr>
                <a:t>11%</a:t>
              </a:r>
              <a:endParaRPr lang="ru-RU" dirty="0">
                <a:solidFill>
                  <a:schemeClr val="accent2">
                    <a:lumMod val="50000"/>
                  </a:schemeClr>
                </a:solidFill>
                <a:latin typeface="Arial Narrow" charset="0"/>
                <a:ea typeface="Arial Narrow" charset="0"/>
                <a:cs typeface="Arial Narrow" charset="0"/>
              </a:endParaRPr>
            </a:p>
          </p:txBody>
        </p:sp>
      </p:grpSp>
      <p:grpSp>
        <p:nvGrpSpPr>
          <p:cNvPr id="126" name="Группа 125">
            <a:extLst>
              <a:ext uri="{FF2B5EF4-FFF2-40B4-BE49-F238E27FC236}">
                <a16:creationId xmlns="" xmlns:a16="http://schemas.microsoft.com/office/drawing/2014/main" id="{C1742281-8198-6B40-86C8-E7BAB006C07D}"/>
              </a:ext>
            </a:extLst>
          </p:cNvPr>
          <p:cNvGrpSpPr/>
          <p:nvPr/>
        </p:nvGrpSpPr>
        <p:grpSpPr>
          <a:xfrm>
            <a:off x="8837026" y="5788170"/>
            <a:ext cx="585864" cy="535127"/>
            <a:chOff x="8916670" y="4914055"/>
            <a:chExt cx="585864" cy="535127"/>
          </a:xfrm>
        </p:grpSpPr>
        <p:sp>
          <p:nvSpPr>
            <p:cNvPr id="127" name="Скругленный прямоугольник 126">
              <a:extLst>
                <a:ext uri="{FF2B5EF4-FFF2-40B4-BE49-F238E27FC236}">
                  <a16:creationId xmlns="" xmlns:a16="http://schemas.microsoft.com/office/drawing/2014/main" id="{66820C24-3E20-E342-BD42-16F890AEA565}"/>
                </a:ext>
              </a:extLst>
            </p:cNvPr>
            <p:cNvSpPr/>
            <p:nvPr/>
          </p:nvSpPr>
          <p:spPr>
            <a:xfrm>
              <a:off x="8998767" y="4914055"/>
              <a:ext cx="400651" cy="535127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8" name="TextBox 127">
              <a:extLst>
                <a:ext uri="{FF2B5EF4-FFF2-40B4-BE49-F238E27FC236}">
                  <a16:creationId xmlns="" xmlns:a16="http://schemas.microsoft.com/office/drawing/2014/main" id="{DAAE6EAC-2C11-3944-AE78-7F84CB76481E}"/>
                </a:ext>
              </a:extLst>
            </p:cNvPr>
            <p:cNvSpPr txBox="1"/>
            <p:nvPr/>
          </p:nvSpPr>
          <p:spPr>
            <a:xfrm>
              <a:off x="8916670" y="4981925"/>
              <a:ext cx="5858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chemeClr val="bg1"/>
                  </a:solidFill>
                  <a:latin typeface="Arial Narrow" charset="0"/>
                  <a:ea typeface="Arial Narrow" charset="0"/>
                  <a:cs typeface="Arial Narrow" charset="0"/>
                </a:rPr>
                <a:t>52%</a:t>
              </a:r>
              <a:endParaRPr lang="ru-RU" dirty="0">
                <a:solidFill>
                  <a:schemeClr val="bg1"/>
                </a:solidFill>
                <a:latin typeface="Arial Narrow" charset="0"/>
                <a:ea typeface="Arial Narrow" charset="0"/>
                <a:cs typeface="Arial Narrow" charset="0"/>
              </a:endParaRPr>
            </a:p>
          </p:txBody>
        </p:sp>
      </p:grpSp>
      <p:grpSp>
        <p:nvGrpSpPr>
          <p:cNvPr id="132" name="Группа 131">
            <a:extLst>
              <a:ext uri="{FF2B5EF4-FFF2-40B4-BE49-F238E27FC236}">
                <a16:creationId xmlns="" xmlns:a16="http://schemas.microsoft.com/office/drawing/2014/main" id="{73163602-2D57-BD4A-AE19-78DF6840DF22}"/>
              </a:ext>
            </a:extLst>
          </p:cNvPr>
          <p:cNvGrpSpPr/>
          <p:nvPr/>
        </p:nvGrpSpPr>
        <p:grpSpPr>
          <a:xfrm>
            <a:off x="2967314" y="2174690"/>
            <a:ext cx="585864" cy="535127"/>
            <a:chOff x="2212693" y="5657667"/>
            <a:chExt cx="585864" cy="535127"/>
          </a:xfrm>
        </p:grpSpPr>
        <p:sp>
          <p:nvSpPr>
            <p:cNvPr id="133" name="Скругленный прямоугольник 132">
              <a:extLst>
                <a:ext uri="{FF2B5EF4-FFF2-40B4-BE49-F238E27FC236}">
                  <a16:creationId xmlns="" xmlns:a16="http://schemas.microsoft.com/office/drawing/2014/main" id="{7B987B7D-39E4-2E46-A319-7A2D0289AD38}"/>
                </a:ext>
              </a:extLst>
            </p:cNvPr>
            <p:cNvSpPr/>
            <p:nvPr/>
          </p:nvSpPr>
          <p:spPr>
            <a:xfrm>
              <a:off x="2305300" y="5657667"/>
              <a:ext cx="400651" cy="535127"/>
            </a:xfrm>
            <a:prstGeom prst="roundRect">
              <a:avLst/>
            </a:prstGeom>
            <a:solidFill>
              <a:srgbClr val="D87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4" name="TextBox 133">
              <a:extLst>
                <a:ext uri="{FF2B5EF4-FFF2-40B4-BE49-F238E27FC236}">
                  <a16:creationId xmlns="" xmlns:a16="http://schemas.microsoft.com/office/drawing/2014/main" id="{93D13C0D-FD3D-7042-93A5-E103CA3050FA}"/>
                </a:ext>
              </a:extLst>
            </p:cNvPr>
            <p:cNvSpPr txBox="1"/>
            <p:nvPr/>
          </p:nvSpPr>
          <p:spPr>
            <a:xfrm>
              <a:off x="2212693" y="5725537"/>
              <a:ext cx="5858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chemeClr val="bg1"/>
                  </a:solidFill>
                  <a:latin typeface="Arial Narrow" charset="0"/>
                  <a:ea typeface="Arial Narrow" charset="0"/>
                  <a:cs typeface="Arial Narrow" charset="0"/>
                </a:rPr>
                <a:t>7%</a:t>
              </a:r>
              <a:endParaRPr lang="ru-RU" dirty="0">
                <a:solidFill>
                  <a:schemeClr val="bg1"/>
                </a:solidFill>
                <a:latin typeface="Arial Narrow" charset="0"/>
                <a:ea typeface="Arial Narrow" charset="0"/>
                <a:cs typeface="Arial Narrow" charset="0"/>
              </a:endParaRPr>
            </a:p>
          </p:txBody>
        </p:sp>
      </p:grpSp>
      <p:grpSp>
        <p:nvGrpSpPr>
          <p:cNvPr id="135" name="Группа 134">
            <a:extLst>
              <a:ext uri="{FF2B5EF4-FFF2-40B4-BE49-F238E27FC236}">
                <a16:creationId xmlns="" xmlns:a16="http://schemas.microsoft.com/office/drawing/2014/main" id="{C0DB5048-B99E-174A-B335-16DD7F4FEC95}"/>
              </a:ext>
            </a:extLst>
          </p:cNvPr>
          <p:cNvGrpSpPr/>
          <p:nvPr/>
        </p:nvGrpSpPr>
        <p:grpSpPr>
          <a:xfrm>
            <a:off x="2442526" y="3156581"/>
            <a:ext cx="585864" cy="535127"/>
            <a:chOff x="3052886" y="2033596"/>
            <a:chExt cx="585864" cy="535127"/>
          </a:xfrm>
        </p:grpSpPr>
        <p:sp>
          <p:nvSpPr>
            <p:cNvPr id="136" name="Скругленный прямоугольник 135">
              <a:extLst>
                <a:ext uri="{FF2B5EF4-FFF2-40B4-BE49-F238E27FC236}">
                  <a16:creationId xmlns="" xmlns:a16="http://schemas.microsoft.com/office/drawing/2014/main" id="{A8898341-E03D-8743-A620-560F3C395CFA}"/>
                </a:ext>
              </a:extLst>
            </p:cNvPr>
            <p:cNvSpPr/>
            <p:nvPr/>
          </p:nvSpPr>
          <p:spPr>
            <a:xfrm>
              <a:off x="3145493" y="2033596"/>
              <a:ext cx="400651" cy="535127"/>
            </a:xfrm>
            <a:prstGeom prst="round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7" name="TextBox 136">
              <a:extLst>
                <a:ext uri="{FF2B5EF4-FFF2-40B4-BE49-F238E27FC236}">
                  <a16:creationId xmlns="" xmlns:a16="http://schemas.microsoft.com/office/drawing/2014/main" id="{8ED2A883-63F5-0647-815C-AE903341CE32}"/>
                </a:ext>
              </a:extLst>
            </p:cNvPr>
            <p:cNvSpPr txBox="1"/>
            <p:nvPr/>
          </p:nvSpPr>
          <p:spPr>
            <a:xfrm>
              <a:off x="3052886" y="2101466"/>
              <a:ext cx="5858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chemeClr val="bg1"/>
                  </a:solidFill>
                  <a:latin typeface="Arial Narrow" charset="0"/>
                  <a:ea typeface="Arial Narrow" charset="0"/>
                  <a:cs typeface="Arial Narrow" charset="0"/>
                </a:rPr>
                <a:t>2%</a:t>
              </a:r>
              <a:endParaRPr lang="ru-RU" dirty="0">
                <a:solidFill>
                  <a:schemeClr val="bg1"/>
                </a:solidFill>
                <a:latin typeface="Arial Narrow" charset="0"/>
                <a:ea typeface="Arial Narrow" charset="0"/>
                <a:cs typeface="Arial Narrow" charset="0"/>
              </a:endParaRPr>
            </a:p>
          </p:txBody>
        </p:sp>
      </p:grpSp>
      <p:grpSp>
        <p:nvGrpSpPr>
          <p:cNvPr id="138" name="Группа 137">
            <a:extLst>
              <a:ext uri="{FF2B5EF4-FFF2-40B4-BE49-F238E27FC236}">
                <a16:creationId xmlns="" xmlns:a16="http://schemas.microsoft.com/office/drawing/2014/main" id="{67A18311-B2E8-BC4D-8ED2-B3697BA56ED4}"/>
              </a:ext>
            </a:extLst>
          </p:cNvPr>
          <p:cNvGrpSpPr/>
          <p:nvPr/>
        </p:nvGrpSpPr>
        <p:grpSpPr>
          <a:xfrm>
            <a:off x="5461780" y="1595778"/>
            <a:ext cx="585864" cy="535127"/>
            <a:chOff x="4317982" y="1541604"/>
            <a:chExt cx="585864" cy="535127"/>
          </a:xfrm>
        </p:grpSpPr>
        <p:sp>
          <p:nvSpPr>
            <p:cNvPr id="139" name="Скругленный прямоугольник 138">
              <a:extLst>
                <a:ext uri="{FF2B5EF4-FFF2-40B4-BE49-F238E27FC236}">
                  <a16:creationId xmlns="" xmlns:a16="http://schemas.microsoft.com/office/drawing/2014/main" id="{E977285B-C6D2-9B4F-B95B-4BAE2A321F76}"/>
                </a:ext>
              </a:extLst>
            </p:cNvPr>
            <p:cNvSpPr/>
            <p:nvPr/>
          </p:nvSpPr>
          <p:spPr>
            <a:xfrm>
              <a:off x="4410589" y="1541604"/>
              <a:ext cx="400651" cy="535127"/>
            </a:xfrm>
            <a:prstGeom prst="round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0" name="TextBox 139">
              <a:extLst>
                <a:ext uri="{FF2B5EF4-FFF2-40B4-BE49-F238E27FC236}">
                  <a16:creationId xmlns="" xmlns:a16="http://schemas.microsoft.com/office/drawing/2014/main" id="{628E9D0A-5E8E-DD4B-A4DC-3FBB75BE89E5}"/>
                </a:ext>
              </a:extLst>
            </p:cNvPr>
            <p:cNvSpPr txBox="1"/>
            <p:nvPr/>
          </p:nvSpPr>
          <p:spPr>
            <a:xfrm>
              <a:off x="4317982" y="1609474"/>
              <a:ext cx="5858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>
                  <a:solidFill>
                    <a:schemeClr val="bg1"/>
                  </a:solidFill>
                  <a:latin typeface="Arial Narrow" charset="0"/>
                  <a:ea typeface="Arial Narrow" charset="0"/>
                  <a:cs typeface="Arial Narrow" charset="0"/>
                </a:rPr>
                <a:t>4%</a:t>
              </a:r>
              <a:endParaRPr lang="ru-RU" dirty="0">
                <a:solidFill>
                  <a:schemeClr val="bg1"/>
                </a:solidFill>
                <a:latin typeface="Arial Narrow" charset="0"/>
                <a:ea typeface="Arial Narrow" charset="0"/>
                <a:cs typeface="Arial Narrow" charset="0"/>
              </a:endParaRPr>
            </a:p>
          </p:txBody>
        </p:sp>
      </p:grpSp>
      <p:grpSp>
        <p:nvGrpSpPr>
          <p:cNvPr id="141" name="Группа 140">
            <a:extLst>
              <a:ext uri="{FF2B5EF4-FFF2-40B4-BE49-F238E27FC236}">
                <a16:creationId xmlns="" xmlns:a16="http://schemas.microsoft.com/office/drawing/2014/main" id="{8DB3B7F7-4959-BE4B-9DF4-A837266E9AC7}"/>
              </a:ext>
            </a:extLst>
          </p:cNvPr>
          <p:cNvGrpSpPr/>
          <p:nvPr/>
        </p:nvGrpSpPr>
        <p:grpSpPr>
          <a:xfrm>
            <a:off x="2164478" y="6334903"/>
            <a:ext cx="863912" cy="216703"/>
            <a:chOff x="422031" y="5875797"/>
            <a:chExt cx="863912" cy="301921"/>
          </a:xfrm>
        </p:grpSpPr>
        <p:sp>
          <p:nvSpPr>
            <p:cNvPr id="142" name="Скругленный прямоугольник 141">
              <a:extLst>
                <a:ext uri="{FF2B5EF4-FFF2-40B4-BE49-F238E27FC236}">
                  <a16:creationId xmlns="" xmlns:a16="http://schemas.microsoft.com/office/drawing/2014/main" id="{A842C8AD-CD42-A847-8283-A2BBDF34B1A1}"/>
                </a:ext>
              </a:extLst>
            </p:cNvPr>
            <p:cNvSpPr/>
            <p:nvPr/>
          </p:nvSpPr>
          <p:spPr>
            <a:xfrm>
              <a:off x="422031" y="5875797"/>
              <a:ext cx="194141" cy="301921"/>
            </a:xfrm>
            <a:prstGeom prst="round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3" name="Скругленный прямоугольник 142">
              <a:extLst>
                <a:ext uri="{FF2B5EF4-FFF2-40B4-BE49-F238E27FC236}">
                  <a16:creationId xmlns="" xmlns:a16="http://schemas.microsoft.com/office/drawing/2014/main" id="{9D611367-02FA-5F4E-A23D-C5832107E672}"/>
                </a:ext>
              </a:extLst>
            </p:cNvPr>
            <p:cNvSpPr/>
            <p:nvPr/>
          </p:nvSpPr>
          <p:spPr>
            <a:xfrm>
              <a:off x="645288" y="5875797"/>
              <a:ext cx="194141" cy="301921"/>
            </a:xfrm>
            <a:prstGeom prst="roundRect">
              <a:avLst/>
            </a:prstGeom>
            <a:solidFill>
              <a:srgbClr val="006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4" name="Скругленный прямоугольник 143">
              <a:extLst>
                <a:ext uri="{FF2B5EF4-FFF2-40B4-BE49-F238E27FC236}">
                  <a16:creationId xmlns="" xmlns:a16="http://schemas.microsoft.com/office/drawing/2014/main" id="{C56BE67C-8A51-DD42-9CFD-BDE0C3A27614}"/>
                </a:ext>
              </a:extLst>
            </p:cNvPr>
            <p:cNvSpPr/>
            <p:nvPr/>
          </p:nvSpPr>
          <p:spPr>
            <a:xfrm>
              <a:off x="868545" y="5875797"/>
              <a:ext cx="194141" cy="301921"/>
            </a:xfrm>
            <a:prstGeom prst="round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5" name="Скругленный прямоугольник 144">
              <a:extLst>
                <a:ext uri="{FF2B5EF4-FFF2-40B4-BE49-F238E27FC236}">
                  <a16:creationId xmlns="" xmlns:a16="http://schemas.microsoft.com/office/drawing/2014/main" id="{02BC67A5-8960-BA46-8D46-B4BFE3834136}"/>
                </a:ext>
              </a:extLst>
            </p:cNvPr>
            <p:cNvSpPr/>
            <p:nvPr/>
          </p:nvSpPr>
          <p:spPr>
            <a:xfrm>
              <a:off x="1091802" y="5875797"/>
              <a:ext cx="194141" cy="301921"/>
            </a:xfrm>
            <a:prstGeom prst="roundRect">
              <a:avLst/>
            </a:prstGeom>
            <a:solidFill>
              <a:srgbClr val="D87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7" name="TextBox 146">
            <a:extLst>
              <a:ext uri="{FF2B5EF4-FFF2-40B4-BE49-F238E27FC236}">
                <a16:creationId xmlns="" xmlns:a16="http://schemas.microsoft.com/office/drawing/2014/main" id="{EAAD1270-7D15-DF4C-8D5F-DEA5602E7179}"/>
              </a:ext>
            </a:extLst>
          </p:cNvPr>
          <p:cNvSpPr txBox="1"/>
          <p:nvPr/>
        </p:nvSpPr>
        <p:spPr>
          <a:xfrm>
            <a:off x="2162866" y="6016176"/>
            <a:ext cx="955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dirty="0" smtClean="0">
                <a:solidFill>
                  <a:srgbClr val="C00000"/>
                </a:solidFill>
              </a:rPr>
              <a:t>69%</a:t>
            </a:r>
            <a:endParaRPr lang="ru-RU" altLang="ru-RU" dirty="0">
              <a:solidFill>
                <a:srgbClr val="C00000"/>
              </a:solidFill>
            </a:endParaRPr>
          </a:p>
        </p:txBody>
      </p:sp>
      <p:sp>
        <p:nvSpPr>
          <p:cNvPr id="148" name="TextBox 147">
            <a:extLst>
              <a:ext uri="{FF2B5EF4-FFF2-40B4-BE49-F238E27FC236}">
                <a16:creationId xmlns="" xmlns:a16="http://schemas.microsoft.com/office/drawing/2014/main" id="{2E6A826E-E678-B24D-B227-FD7093D12251}"/>
              </a:ext>
            </a:extLst>
          </p:cNvPr>
          <p:cNvSpPr txBox="1"/>
          <p:nvPr/>
        </p:nvSpPr>
        <p:spPr>
          <a:xfrm>
            <a:off x="617774" y="6257444"/>
            <a:ext cx="15263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altLang="ru-RU" b="1" dirty="0" smtClean="0">
                <a:solidFill>
                  <a:schemeClr val="accent2">
                    <a:lumMod val="50000"/>
                  </a:schemeClr>
                </a:solidFill>
                <a:latin typeface="Arial Narrow" charset="0"/>
                <a:ea typeface="Arial Narrow" charset="0"/>
                <a:cs typeface="Arial Narrow" charset="0"/>
              </a:rPr>
              <a:t>601 813 тыс.</a:t>
            </a:r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Arial Narrow" charset="0"/>
                <a:ea typeface="Arial Narrow" charset="0"/>
                <a:cs typeface="Arial Narrow" charset="0"/>
              </a:rPr>
              <a:t> </a:t>
            </a:r>
            <a:r>
              <a:rPr lang="en-US" b="1" dirty="0">
                <a:solidFill>
                  <a:schemeClr val="accent2">
                    <a:lumMod val="50000"/>
                  </a:schemeClr>
                </a:solidFill>
                <a:latin typeface="Arial Narrow" charset="0"/>
                <a:ea typeface="Arial Narrow" charset="0"/>
                <a:cs typeface="Arial Narrow" charset="0"/>
              </a:rPr>
              <a:t>₽</a:t>
            </a:r>
            <a:endParaRPr lang="ru-RU" altLang="ru-RU" b="1" dirty="0">
              <a:solidFill>
                <a:schemeClr val="accent2">
                  <a:lumMod val="50000"/>
                </a:schemeClr>
              </a:solidFill>
              <a:latin typeface="Arial Narrow" charset="0"/>
              <a:ea typeface="Arial Narrow" charset="0"/>
              <a:cs typeface="Arial Narrow" charset="0"/>
            </a:endParaRPr>
          </a:p>
        </p:txBody>
      </p:sp>
      <p:cxnSp>
        <p:nvCxnSpPr>
          <p:cNvPr id="149" name="Прямая соединительная линия 148">
            <a:extLst>
              <a:ext uri="{FF2B5EF4-FFF2-40B4-BE49-F238E27FC236}">
                <a16:creationId xmlns="" xmlns:a16="http://schemas.microsoft.com/office/drawing/2014/main" id="{AC78DF01-6A01-D74F-8FFB-4018EBDEE11B}"/>
              </a:ext>
            </a:extLst>
          </p:cNvPr>
          <p:cNvCxnSpPr/>
          <p:nvPr/>
        </p:nvCxnSpPr>
        <p:spPr>
          <a:xfrm flipH="1">
            <a:off x="7837714" y="4277710"/>
            <a:ext cx="1122343" cy="0"/>
          </a:xfrm>
          <a:prstGeom prst="line">
            <a:avLst/>
          </a:prstGeom>
          <a:ln w="12700">
            <a:solidFill>
              <a:srgbClr val="FFC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Прямая соединительная линия 149">
            <a:extLst>
              <a:ext uri="{FF2B5EF4-FFF2-40B4-BE49-F238E27FC236}">
                <a16:creationId xmlns="" xmlns:a16="http://schemas.microsoft.com/office/drawing/2014/main" id="{CE49A934-8F5A-D340-8778-45B7B2F1D26B}"/>
              </a:ext>
            </a:extLst>
          </p:cNvPr>
          <p:cNvCxnSpPr/>
          <p:nvPr/>
        </p:nvCxnSpPr>
        <p:spPr>
          <a:xfrm flipH="1">
            <a:off x="7479760" y="2902315"/>
            <a:ext cx="1296246" cy="591558"/>
          </a:xfrm>
          <a:prstGeom prst="line">
            <a:avLst/>
          </a:prstGeom>
          <a:ln w="12700">
            <a:solidFill>
              <a:srgbClr val="00D4D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Прямоугольник 75"/>
          <p:cNvSpPr/>
          <p:nvPr/>
        </p:nvSpPr>
        <p:spPr>
          <a:xfrm flipH="1">
            <a:off x="743189" y="568272"/>
            <a:ext cx="55209" cy="98695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8393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0"/>
                <a:lumOff val="100000"/>
              </a:schemeClr>
            </a:gs>
            <a:gs pos="35000">
              <a:schemeClr val="accent4">
                <a:lumMod val="0"/>
                <a:lumOff val="100000"/>
              </a:schemeClr>
            </a:gs>
            <a:gs pos="100000">
              <a:srgbClr val="D87A00">
                <a:lumMod val="32000"/>
                <a:lumOff val="68000"/>
              </a:srgb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-2525291" y="4220722"/>
            <a:ext cx="8742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₽</a:t>
            </a:r>
            <a:endParaRPr lang="ru-RU" dirty="0"/>
          </a:p>
        </p:txBody>
      </p:sp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DC6B8773-00FE-4041-8DB9-A347B45052A2}"/>
              </a:ext>
            </a:extLst>
          </p:cNvPr>
          <p:cNvSpPr/>
          <p:nvPr/>
        </p:nvSpPr>
        <p:spPr>
          <a:xfrm flipH="1">
            <a:off x="2311131" y="2412640"/>
            <a:ext cx="55209" cy="62266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6"/>
              </a:solidFill>
            </a:endParaRPr>
          </a:p>
        </p:txBody>
      </p:sp>
      <p:grpSp>
        <p:nvGrpSpPr>
          <p:cNvPr id="2" name="Группа 22">
            <a:extLst>
              <a:ext uri="{FF2B5EF4-FFF2-40B4-BE49-F238E27FC236}">
                <a16:creationId xmlns="" xmlns:a16="http://schemas.microsoft.com/office/drawing/2014/main" id="{CF059C7F-65C1-D648-9C87-D3F9519CCA51}"/>
              </a:ext>
            </a:extLst>
          </p:cNvPr>
          <p:cNvGrpSpPr/>
          <p:nvPr/>
        </p:nvGrpSpPr>
        <p:grpSpPr>
          <a:xfrm>
            <a:off x="11351570" y="0"/>
            <a:ext cx="160637" cy="629369"/>
            <a:chOff x="10896719" y="-8965"/>
            <a:chExt cx="160637" cy="629369"/>
          </a:xfrm>
        </p:grpSpPr>
        <p:sp>
          <p:nvSpPr>
            <p:cNvPr id="24" name="Прямоугольник 23">
              <a:extLst>
                <a:ext uri="{FF2B5EF4-FFF2-40B4-BE49-F238E27FC236}">
                  <a16:creationId xmlns="" xmlns:a16="http://schemas.microsoft.com/office/drawing/2014/main" id="{39515AE1-72F8-C147-BED8-37FBE2B9A054}"/>
                </a:ext>
              </a:extLst>
            </p:cNvPr>
            <p:cNvSpPr/>
            <p:nvPr/>
          </p:nvSpPr>
          <p:spPr>
            <a:xfrm>
              <a:off x="10896719" y="-8965"/>
              <a:ext cx="160637" cy="160637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5" name="Прямоугольник 24">
              <a:extLst>
                <a:ext uri="{FF2B5EF4-FFF2-40B4-BE49-F238E27FC236}">
                  <a16:creationId xmlns="" xmlns:a16="http://schemas.microsoft.com/office/drawing/2014/main" id="{4C6DA2C9-D140-8448-9035-7F74908246BE}"/>
                </a:ext>
              </a:extLst>
            </p:cNvPr>
            <p:cNvSpPr/>
            <p:nvPr/>
          </p:nvSpPr>
          <p:spPr>
            <a:xfrm>
              <a:off x="10896719" y="299134"/>
              <a:ext cx="160637" cy="16063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7" name="Прямоугольник 26">
              <a:extLst>
                <a:ext uri="{FF2B5EF4-FFF2-40B4-BE49-F238E27FC236}">
                  <a16:creationId xmlns="" xmlns:a16="http://schemas.microsoft.com/office/drawing/2014/main" id="{9C49D805-882F-6F47-B8DD-7E5E736E7AC2}"/>
                </a:ext>
              </a:extLst>
            </p:cNvPr>
            <p:cNvSpPr/>
            <p:nvPr/>
          </p:nvSpPr>
          <p:spPr>
            <a:xfrm>
              <a:off x="10896719" y="459767"/>
              <a:ext cx="160637" cy="160637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8" name="Прямоугольник 27">
              <a:extLst>
                <a:ext uri="{FF2B5EF4-FFF2-40B4-BE49-F238E27FC236}">
                  <a16:creationId xmlns="" xmlns:a16="http://schemas.microsoft.com/office/drawing/2014/main" id="{9D035E6D-A252-D549-B555-2A89FED0CB45}"/>
                </a:ext>
              </a:extLst>
            </p:cNvPr>
            <p:cNvSpPr/>
            <p:nvPr/>
          </p:nvSpPr>
          <p:spPr>
            <a:xfrm>
              <a:off x="10896719" y="143709"/>
              <a:ext cx="160637" cy="160637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2366341" y="2308642"/>
            <a:ext cx="801262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altLang="ru-RU" sz="2400" dirty="0" smtClean="0">
                <a:solidFill>
                  <a:schemeClr val="accent2">
                    <a:lumMod val="75000"/>
                  </a:schemeClr>
                </a:solidFill>
              </a:rPr>
              <a:t>ОТЧЕТ </a:t>
            </a:r>
            <a:r>
              <a:rPr lang="ru-RU" altLang="ru-RU" sz="2400" dirty="0">
                <a:solidFill>
                  <a:schemeClr val="accent2">
                    <a:lumMod val="75000"/>
                  </a:schemeClr>
                </a:solidFill>
              </a:rPr>
              <a:t>ОБ ИСПОЛНЕНИИ</a:t>
            </a:r>
          </a:p>
          <a:p>
            <a:pPr>
              <a:defRPr/>
            </a:pPr>
            <a:r>
              <a:rPr lang="ru-RU" altLang="ru-RU" sz="2400" dirty="0" smtClean="0">
                <a:solidFill>
                  <a:schemeClr val="accent2">
                    <a:lumMod val="75000"/>
                  </a:schemeClr>
                </a:solidFill>
              </a:rPr>
              <a:t>РОДИНСКОГО РАЙОННОГО </a:t>
            </a:r>
            <a:r>
              <a:rPr lang="ru-RU" altLang="ru-RU" sz="2400" dirty="0">
                <a:solidFill>
                  <a:schemeClr val="accent2">
                    <a:lumMod val="75000"/>
                  </a:schemeClr>
                </a:solidFill>
              </a:rPr>
              <a:t>БЮДЖЕТА ЗА 20</a:t>
            </a:r>
            <a:r>
              <a:rPr lang="en-US" altLang="ru-RU" sz="2400" dirty="0" smtClean="0">
                <a:solidFill>
                  <a:schemeClr val="accent2">
                    <a:lumMod val="75000"/>
                  </a:schemeClr>
                </a:solidFill>
              </a:rPr>
              <a:t>2</a:t>
            </a:r>
            <a:r>
              <a:rPr lang="ru-RU" altLang="ru-RU" sz="2400" dirty="0" smtClean="0">
                <a:solidFill>
                  <a:schemeClr val="accent2">
                    <a:lumMod val="75000"/>
                  </a:schemeClr>
                </a:solidFill>
              </a:rPr>
              <a:t>5 </a:t>
            </a:r>
            <a:r>
              <a:rPr lang="ru-RU" altLang="ru-RU" sz="2400" dirty="0">
                <a:solidFill>
                  <a:schemeClr val="accent2">
                    <a:lumMod val="75000"/>
                  </a:schemeClr>
                </a:solidFill>
              </a:rPr>
              <a:t>ГОД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0360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8454</TotalTime>
  <Words>350</Words>
  <Application>Microsoft Office PowerPoint</Application>
  <PresentationFormat>Произвольный</PresentationFormat>
  <Paragraphs>154</Paragraphs>
  <Slides>7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Microsoft Office</dc:creator>
  <cp:lastModifiedBy>Алена Мищенко</cp:lastModifiedBy>
  <cp:revision>331</cp:revision>
  <cp:lastPrinted>2024-05-27T07:06:22Z</cp:lastPrinted>
  <dcterms:created xsi:type="dcterms:W3CDTF">2022-05-25T03:53:15Z</dcterms:created>
  <dcterms:modified xsi:type="dcterms:W3CDTF">2026-03-04T10:51:00Z</dcterms:modified>
</cp:coreProperties>
</file>